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2">
  <p:sldMasterIdLst>
    <p:sldMasterId id="2147483649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5" r:id="rId3"/>
    <p:sldId id="288" r:id="rId4"/>
    <p:sldId id="296" r:id="rId5"/>
    <p:sldId id="290" r:id="rId6"/>
    <p:sldId id="299" r:id="rId7"/>
    <p:sldId id="291" r:id="rId8"/>
    <p:sldId id="297" r:id="rId9"/>
    <p:sldId id="298" r:id="rId10"/>
    <p:sldId id="293" r:id="rId11"/>
    <p:sldId id="295" r:id="rId12"/>
  </p:sldIdLst>
  <p:sldSz cx="9144000" cy="6858000" type="screen4x3"/>
  <p:notesSz cx="6888163" cy="100203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0000"/>
    <a:srgbClr val="C80000"/>
    <a:srgbClr val="C5C4A4"/>
    <a:srgbClr val="4B6DB9"/>
    <a:srgbClr val="4060A6"/>
    <a:srgbClr val="99CC00"/>
    <a:srgbClr val="996600"/>
    <a:srgbClr val="C9DCC2"/>
    <a:srgbClr val="8080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84" autoAdjust="0"/>
    <p:restoredTop sz="93898" autoAdjust="0"/>
  </p:normalViewPr>
  <p:slideViewPr>
    <p:cSldViewPr>
      <p:cViewPr>
        <p:scale>
          <a:sx n="117" d="100"/>
          <a:sy n="117" d="100"/>
        </p:scale>
        <p:origin x="-660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N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3.1203564187312557E-2"/>
          <c:y val="0.18402412651824221"/>
          <c:w val="0.93750057863941061"/>
          <c:h val="0.70268936526432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rgbClr val="7D96CD"/>
            </a:solidFill>
          </c:spPr>
          <c:invertIfNegative val="0"/>
          <c:dLbls>
            <c:txPr>
              <a:bodyPr/>
              <a:lstStyle/>
              <a:p>
                <a:pPr algn="ctr">
                  <a:defRPr lang="en-NZ" sz="13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Overall satisfaction</c:v>
                </c:pt>
                <c:pt idx="1">
                  <c:v>Would recommend adviser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0.72000000000000064</c:v>
                </c:pt>
                <c:pt idx="1">
                  <c:v>0.79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4B6DB9"/>
            </a:solidFill>
          </c:spPr>
          <c:invertIfNegative val="0"/>
          <c:dLbls>
            <c:txPr>
              <a:bodyPr/>
              <a:lstStyle/>
              <a:p>
                <a:pPr>
                  <a:defRPr sz="1300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Overall satisfaction</c:v>
                </c:pt>
                <c:pt idx="1">
                  <c:v>Would recommend adviser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0.7600000000000009</c:v>
                </c:pt>
                <c:pt idx="1">
                  <c:v>0.8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C5C4A4"/>
            </a:solidFill>
          </c:spPr>
          <c:invertIfNegative val="0"/>
          <c:dLbls>
            <c:spPr>
              <a:ln>
                <a:noFill/>
              </a:ln>
            </c:spPr>
            <c:txPr>
              <a:bodyPr/>
              <a:lstStyle/>
              <a:p>
                <a:pPr algn="ctr">
                  <a:defRPr lang="en-NZ" sz="13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Overall satisfaction</c:v>
                </c:pt>
                <c:pt idx="1">
                  <c:v>Would recommend adviser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0.75000000000000089</c:v>
                </c:pt>
                <c:pt idx="1">
                  <c:v>0.82000000000000062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txPr>
              <a:bodyPr/>
              <a:lstStyle/>
              <a:p>
                <a:pPr algn="ctr">
                  <a:defRPr lang="en-NZ" sz="13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Overall satisfaction</c:v>
                </c:pt>
                <c:pt idx="1">
                  <c:v>Would recommend adviser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0.87000000000000077</c:v>
                </c:pt>
                <c:pt idx="1">
                  <c:v>0.9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B40000"/>
            </a:solidFill>
          </c:spPr>
          <c:invertIfNegative val="0"/>
          <c:dLbls>
            <c:spPr>
              <a:ln>
                <a:solidFill>
                  <a:srgbClr val="0070C0"/>
                </a:solidFill>
              </a:ln>
            </c:spPr>
            <c:txPr>
              <a:bodyPr/>
              <a:lstStyle/>
              <a:p>
                <a:pPr algn="ctr">
                  <a:defRPr lang="en-NZ" sz="13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Overall satisfaction</c:v>
                </c:pt>
                <c:pt idx="1">
                  <c:v>Would recommend adviser</c:v>
                </c:pt>
              </c:strCache>
            </c:strRef>
          </c:cat>
          <c:val>
            <c:numRef>
              <c:f>Sheet1!$F$2:$F$3</c:f>
              <c:numCache>
                <c:formatCode>0%</c:formatCode>
                <c:ptCount val="2"/>
                <c:pt idx="0">
                  <c:v>0.82000000000000062</c:v>
                </c:pt>
                <c:pt idx="1">
                  <c:v>0.85000000000000064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334400"/>
        <c:axId val="35348480"/>
      </c:barChart>
      <c:catAx>
        <c:axId val="353344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300">
                <a:latin typeface="Calibri" pitchFamily="34" charset="0"/>
              </a:defRPr>
            </a:pPr>
            <a:endParaRPr lang="en-US"/>
          </a:p>
        </c:txPr>
        <c:crossAx val="35348480"/>
        <c:crosses val="autoZero"/>
        <c:auto val="1"/>
        <c:lblAlgn val="ctr"/>
        <c:lblOffset val="100"/>
        <c:noMultiLvlLbl val="0"/>
      </c:catAx>
      <c:valAx>
        <c:axId val="35348480"/>
        <c:scaling>
          <c:orientation val="minMax"/>
          <c:max val="1"/>
          <c:min val="0"/>
        </c:scaling>
        <c:delete val="1"/>
        <c:axPos val="l"/>
        <c:numFmt formatCode="0%" sourceLinked="0"/>
        <c:majorTickMark val="out"/>
        <c:minorTickMark val="none"/>
        <c:tickLblPos val="none"/>
        <c:crossAx val="353344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9882562068266921"/>
          <c:y val="2.0585568011822986E-2"/>
          <c:w val="0.59953616264859466"/>
          <c:h val="9.4469800513121274E-2"/>
        </c:manualLayout>
      </c:layout>
      <c:overlay val="0"/>
      <c:txPr>
        <a:bodyPr/>
        <a:lstStyle/>
        <a:p>
          <a:pPr>
            <a:defRPr sz="1400"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N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596639094388483"/>
          <c:y val="3.3418329862990134E-2"/>
          <c:w val="0.47673560962362205"/>
          <c:h val="0.9434398782079769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B40000"/>
            </a:solidFill>
          </c:spPr>
          <c:invertIfNegative val="0"/>
          <c:dLbls>
            <c:txPr>
              <a:bodyPr/>
              <a:lstStyle/>
              <a:p>
                <a:pPr algn="ctr">
                  <a:defRPr lang="en-NZ" sz="12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Knowledgeable, experienced</c:v>
                </c:pt>
                <c:pt idx="1">
                  <c:v>Explained things clearly</c:v>
                </c:pt>
                <c:pt idx="2">
                  <c:v>Fast, timely process</c:v>
                </c:pt>
                <c:pt idx="3">
                  <c:v>Professional, honest</c:v>
                </c:pt>
                <c:pt idx="4">
                  <c:v>Good service, helpful 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0.13</c:v>
                </c:pt>
                <c:pt idx="1">
                  <c:v>0.18000000000000024</c:v>
                </c:pt>
                <c:pt idx="2">
                  <c:v>0.2</c:v>
                </c:pt>
                <c:pt idx="3">
                  <c:v>0.23</c:v>
                </c:pt>
                <c:pt idx="4">
                  <c:v>0.49000000000000032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6646912"/>
        <c:axId val="36648448"/>
      </c:barChart>
      <c:catAx>
        <c:axId val="3664691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Calibri" pitchFamily="34" charset="0"/>
              </a:defRPr>
            </a:pPr>
            <a:endParaRPr lang="en-US"/>
          </a:p>
        </c:txPr>
        <c:crossAx val="36648448"/>
        <c:crosses val="autoZero"/>
        <c:auto val="1"/>
        <c:lblAlgn val="ctr"/>
        <c:lblOffset val="100"/>
        <c:noMultiLvlLbl val="0"/>
      </c:catAx>
      <c:valAx>
        <c:axId val="36648448"/>
        <c:scaling>
          <c:orientation val="minMax"/>
          <c:max val="1"/>
          <c:min val="0"/>
        </c:scaling>
        <c:delete val="1"/>
        <c:axPos val="b"/>
        <c:numFmt formatCode="0%" sourceLinked="0"/>
        <c:majorTickMark val="out"/>
        <c:minorTickMark val="none"/>
        <c:tickLblPos val="none"/>
        <c:crossAx val="36646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N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692077423496476"/>
          <c:y val="3.341816187090324E-2"/>
          <c:w val="0.52307927900549989"/>
          <c:h val="0.9434398782079769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B40000"/>
            </a:solidFill>
          </c:spPr>
          <c:invertIfNegative val="0"/>
          <c:dLbls>
            <c:txPr>
              <a:bodyPr/>
              <a:lstStyle/>
              <a:p>
                <a:pPr algn="ctr">
                  <a:defRPr lang="en-NZ" sz="12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Did not explain things clearly</c:v>
                </c:pt>
                <c:pt idx="1">
                  <c:v>Expensive</c:v>
                </c:pt>
                <c:pt idx="2">
                  <c:v>Slow, lengthy process</c:v>
                </c:pt>
                <c:pt idx="3">
                  <c:v>Poor, unhelpful service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4.0000000000000022E-2</c:v>
                </c:pt>
                <c:pt idx="1">
                  <c:v>0.05</c:v>
                </c:pt>
                <c:pt idx="2">
                  <c:v>0.05</c:v>
                </c:pt>
                <c:pt idx="3">
                  <c:v>6.0000000000000032E-2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6705408"/>
        <c:axId val="36706944"/>
      </c:barChart>
      <c:catAx>
        <c:axId val="3670540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Calibri" pitchFamily="34" charset="0"/>
              </a:defRPr>
            </a:pPr>
            <a:endParaRPr lang="en-US"/>
          </a:p>
        </c:txPr>
        <c:crossAx val="36706944"/>
        <c:crosses val="autoZero"/>
        <c:auto val="1"/>
        <c:lblAlgn val="ctr"/>
        <c:lblOffset val="100"/>
        <c:noMultiLvlLbl val="0"/>
      </c:catAx>
      <c:valAx>
        <c:axId val="36706944"/>
        <c:scaling>
          <c:orientation val="minMax"/>
          <c:max val="1"/>
          <c:min val="0"/>
        </c:scaling>
        <c:delete val="1"/>
        <c:axPos val="b"/>
        <c:numFmt formatCode="0%" sourceLinked="0"/>
        <c:majorTickMark val="out"/>
        <c:minorTickMark val="none"/>
        <c:tickLblPos val="none"/>
        <c:crossAx val="36705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N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69207742349641"/>
          <c:y val="3.341816187090324E-2"/>
          <c:w val="0.47673560962362205"/>
          <c:h val="0.9434398782079769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B40000"/>
            </a:solidFill>
          </c:spPr>
          <c:invertIfNegative val="0"/>
          <c:dLbls>
            <c:txPr>
              <a:bodyPr/>
              <a:lstStyle/>
              <a:p>
                <a:pPr algn="ctr">
                  <a:defRPr lang="en-NZ" sz="12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Treating me with respect</c:v>
                </c:pt>
                <c:pt idx="1">
                  <c:v>Providing agreement with full description of the services</c:v>
                </c:pt>
                <c:pt idx="2">
                  <c:v>Being respectful of my culture</c:v>
                </c:pt>
                <c:pt idx="3">
                  <c:v>Communicating in English</c:v>
                </c:pt>
                <c:pt idx="4">
                  <c:v>Asking me to confirm terms of agreement in writing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0.91</c:v>
                </c:pt>
                <c:pt idx="1">
                  <c:v>0.91</c:v>
                </c:pt>
                <c:pt idx="2">
                  <c:v>0.93</c:v>
                </c:pt>
                <c:pt idx="3">
                  <c:v>0.93</c:v>
                </c:pt>
                <c:pt idx="4">
                  <c:v>0.93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6754944"/>
        <c:axId val="36756480"/>
      </c:barChart>
      <c:catAx>
        <c:axId val="3675494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Calibri" pitchFamily="34" charset="0"/>
              </a:defRPr>
            </a:pPr>
            <a:endParaRPr lang="en-US"/>
          </a:p>
        </c:txPr>
        <c:crossAx val="36756480"/>
        <c:crosses val="autoZero"/>
        <c:auto val="1"/>
        <c:lblAlgn val="ctr"/>
        <c:lblOffset val="100"/>
        <c:noMultiLvlLbl val="0"/>
      </c:catAx>
      <c:valAx>
        <c:axId val="36756480"/>
        <c:scaling>
          <c:orientation val="minMax"/>
          <c:max val="1"/>
          <c:min val="0"/>
        </c:scaling>
        <c:delete val="1"/>
        <c:axPos val="b"/>
        <c:numFmt formatCode="0%" sourceLinked="0"/>
        <c:majorTickMark val="out"/>
        <c:minorTickMark val="none"/>
        <c:tickLblPos val="none"/>
        <c:crossAx val="36754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N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698260378476669"/>
          <c:y val="6.0975803434669754E-2"/>
          <c:w val="0.50025159241565753"/>
          <c:h val="0.915882185929953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B40000"/>
            </a:solidFill>
          </c:spPr>
          <c:invertIfNegative val="0"/>
          <c:dLbls>
            <c:txPr>
              <a:bodyPr/>
              <a:lstStyle/>
              <a:p>
                <a:pPr algn="ctr">
                  <a:defRPr lang="en-NZ" sz="12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Providing me with ongoing timely updates </c:v>
                </c:pt>
                <c:pt idx="1">
                  <c:v>Providing a written record of all important discussions </c:v>
                </c:pt>
                <c:pt idx="2">
                  <c:v>Providing services for a reasonable cost</c:v>
                </c:pt>
                <c:pt idx="3">
                  <c:v>Referring me to someone else if specialist advice was needed </c:v>
                </c:pt>
                <c:pt idx="4">
                  <c:v>Explaining their refund policy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0.8</c:v>
                </c:pt>
                <c:pt idx="1">
                  <c:v>0.77000000000000202</c:v>
                </c:pt>
                <c:pt idx="2">
                  <c:v>0.74000000000000177</c:v>
                </c:pt>
                <c:pt idx="3">
                  <c:v>0.73000000000000065</c:v>
                </c:pt>
                <c:pt idx="4">
                  <c:v>0.70000000000000062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6400512"/>
        <c:axId val="36402304"/>
      </c:barChart>
      <c:catAx>
        <c:axId val="3640051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Calibri" pitchFamily="34" charset="0"/>
              </a:defRPr>
            </a:pPr>
            <a:endParaRPr lang="en-US"/>
          </a:p>
        </c:txPr>
        <c:crossAx val="36402304"/>
        <c:crosses val="autoZero"/>
        <c:auto val="1"/>
        <c:lblAlgn val="ctr"/>
        <c:lblOffset val="100"/>
        <c:noMultiLvlLbl val="0"/>
      </c:catAx>
      <c:valAx>
        <c:axId val="36402304"/>
        <c:scaling>
          <c:orientation val="minMax"/>
          <c:max val="1"/>
          <c:min val="0"/>
        </c:scaling>
        <c:delete val="1"/>
        <c:axPos val="b"/>
        <c:numFmt formatCode="0%" sourceLinked="0"/>
        <c:majorTickMark val="out"/>
        <c:minorTickMark val="none"/>
        <c:tickLblPos val="none"/>
        <c:crossAx val="364005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N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667662657366021E-2"/>
          <c:y val="6.0975803434669754E-2"/>
          <c:w val="0.70601585203983586"/>
          <c:h val="0.825737790545834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B40000"/>
            </a:solidFill>
          </c:spPr>
          <c:invertIfNegative val="0"/>
          <c:dLbls>
            <c:txPr>
              <a:bodyPr/>
              <a:lstStyle/>
              <a:p>
                <a:pPr algn="ctr">
                  <a:defRPr lang="en-NZ" sz="15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My impression of NZ as a migration destination was positive</c:v>
                </c:pt>
                <c:pt idx="1">
                  <c:v>I feel my interests as a      consumer were protected </c:v>
                </c:pt>
                <c:pt idx="2">
                  <c:v>I had a better chance of having             a successful visa application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0.88</c:v>
                </c:pt>
                <c:pt idx="1">
                  <c:v>0.86000000000000065</c:v>
                </c:pt>
                <c:pt idx="2">
                  <c:v>0.85000000000000064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500224"/>
        <c:axId val="36501760"/>
      </c:barChart>
      <c:catAx>
        <c:axId val="365002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Calibri" pitchFamily="34" charset="0"/>
              </a:defRPr>
            </a:pPr>
            <a:endParaRPr lang="en-US"/>
          </a:p>
        </c:txPr>
        <c:crossAx val="36501760"/>
        <c:crosses val="autoZero"/>
        <c:auto val="1"/>
        <c:lblAlgn val="ctr"/>
        <c:lblOffset val="100"/>
        <c:noMultiLvlLbl val="0"/>
      </c:catAx>
      <c:valAx>
        <c:axId val="36501760"/>
        <c:scaling>
          <c:orientation val="minMax"/>
          <c:max val="1"/>
          <c:min val="0"/>
        </c:scaling>
        <c:delete val="1"/>
        <c:axPos val="l"/>
        <c:numFmt formatCode="0%" sourceLinked="0"/>
        <c:majorTickMark val="out"/>
        <c:minorTickMark val="none"/>
        <c:tickLblPos val="none"/>
        <c:crossAx val="36500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N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1.0124313672749798E-2"/>
          <c:y val="2.6562428022902589E-2"/>
          <c:w val="0.96008133599190748"/>
          <c:h val="0.825737790545834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B40000"/>
            </a:solidFill>
          </c:spPr>
          <c:invertIfNegative val="0"/>
          <c:dLbls>
            <c:txPr>
              <a:bodyPr/>
              <a:lstStyle/>
              <a:p>
                <a:pPr algn="ctr">
                  <a:defRPr lang="en-NZ" sz="15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Very easy</c:v>
                </c:pt>
                <c:pt idx="1">
                  <c:v>Easy</c:v>
                </c:pt>
                <c:pt idx="2">
                  <c:v>Neither/nor</c:v>
                </c:pt>
                <c:pt idx="3">
                  <c:v>Difficult</c:v>
                </c:pt>
                <c:pt idx="4">
                  <c:v>Very difficult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8.0000000000000043E-2</c:v>
                </c:pt>
                <c:pt idx="1">
                  <c:v>0.2</c:v>
                </c:pt>
                <c:pt idx="2">
                  <c:v>0.44</c:v>
                </c:pt>
                <c:pt idx="3">
                  <c:v>0.21000000000000021</c:v>
                </c:pt>
                <c:pt idx="4">
                  <c:v>7.0000000000000021E-2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514432"/>
        <c:axId val="36522240"/>
      </c:barChart>
      <c:catAx>
        <c:axId val="365144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500">
                <a:latin typeface="Calibri" pitchFamily="34" charset="0"/>
              </a:defRPr>
            </a:pPr>
            <a:endParaRPr lang="en-US"/>
          </a:p>
        </c:txPr>
        <c:crossAx val="36522240"/>
        <c:crosses val="autoZero"/>
        <c:auto val="1"/>
        <c:lblAlgn val="ctr"/>
        <c:lblOffset val="100"/>
        <c:noMultiLvlLbl val="0"/>
      </c:catAx>
      <c:valAx>
        <c:axId val="36522240"/>
        <c:scaling>
          <c:orientation val="minMax"/>
          <c:max val="1"/>
          <c:min val="0"/>
        </c:scaling>
        <c:delete val="1"/>
        <c:axPos val="l"/>
        <c:numFmt formatCode="0%" sourceLinked="0"/>
        <c:majorTickMark val="out"/>
        <c:minorTickMark val="none"/>
        <c:tickLblPos val="none"/>
        <c:crossAx val="36514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N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1.0124313672749798E-2"/>
          <c:y val="2.6562428022902589E-2"/>
          <c:w val="0.96008133599190748"/>
          <c:h val="0.9337190992384084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rgbClr val="B40000"/>
            </a:solidFill>
          </c:spPr>
          <c:invertIfNegative val="0"/>
          <c:dLbls>
            <c:txPr>
              <a:bodyPr/>
              <a:lstStyle/>
              <a:p>
                <a:pPr algn="ctr">
                  <a:defRPr lang="en-NZ" sz="15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Be available/accessible, one point of contact</c:v>
                </c:pt>
                <c:pt idx="1">
                  <c:v>Knowledgeable, experienced, good advice</c:v>
                </c:pt>
                <c:pt idx="2">
                  <c:v>Be prompt, faster</c:v>
                </c:pt>
                <c:pt idx="3">
                  <c:v>Be honest, professional, do what promise</c:v>
                </c:pt>
                <c:pt idx="4">
                  <c:v>Cheaper cost, fees</c:v>
                </c:pt>
                <c:pt idx="5">
                  <c:v>Keep in contact, keep informed</c:v>
                </c:pt>
                <c:pt idx="6">
                  <c:v>Give good service, helpful, friendly </c:v>
                </c:pt>
                <c:pt idx="7">
                  <c:v>Explain clearly, give detailed information</c:v>
                </c:pt>
              </c:strCache>
            </c:strRef>
          </c:cat>
          <c:val>
            <c:numRef>
              <c:f>Sheet1!$B$2:$B$9</c:f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B40000"/>
            </a:solidFill>
          </c:spPr>
          <c:invertIfNegative val="0"/>
          <c:dLbls>
            <c:txPr>
              <a:bodyPr/>
              <a:lstStyle/>
              <a:p>
                <a:pPr algn="ctr">
                  <a:defRPr lang="en-NZ" sz="15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Be available/accessible, one point of contact</c:v>
                </c:pt>
                <c:pt idx="1">
                  <c:v>Knowledgeable, experienced, good advice</c:v>
                </c:pt>
                <c:pt idx="2">
                  <c:v>Be prompt, faster</c:v>
                </c:pt>
                <c:pt idx="3">
                  <c:v>Be honest, professional, do what promise</c:v>
                </c:pt>
                <c:pt idx="4">
                  <c:v>Cheaper cost, fees</c:v>
                </c:pt>
                <c:pt idx="5">
                  <c:v>Keep in contact, keep informed</c:v>
                </c:pt>
                <c:pt idx="6">
                  <c:v>Give good service, helpful, friendly </c:v>
                </c:pt>
                <c:pt idx="7">
                  <c:v>Explain clearly, give detailed information</c:v>
                </c:pt>
              </c:strCache>
            </c:strRef>
          </c:cat>
          <c:val>
            <c:numRef>
              <c:f>Sheet1!$C$2:$C$9</c:f>
              <c:numCache>
                <c:formatCode>0%</c:formatCode>
                <c:ptCount val="8"/>
                <c:pt idx="0">
                  <c:v>0.05</c:v>
                </c:pt>
                <c:pt idx="1">
                  <c:v>6.0000000000000032E-2</c:v>
                </c:pt>
                <c:pt idx="2">
                  <c:v>6.0000000000000032E-2</c:v>
                </c:pt>
                <c:pt idx="3">
                  <c:v>7.0000000000000021E-2</c:v>
                </c:pt>
                <c:pt idx="4">
                  <c:v>7.0000000000000021E-2</c:v>
                </c:pt>
                <c:pt idx="5">
                  <c:v>0.1</c:v>
                </c:pt>
                <c:pt idx="6">
                  <c:v>0.11</c:v>
                </c:pt>
                <c:pt idx="7">
                  <c:v>0.13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53451008"/>
        <c:axId val="54222848"/>
      </c:barChart>
      <c:catAx>
        <c:axId val="5345100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500">
                <a:latin typeface="Calibri" pitchFamily="34" charset="0"/>
              </a:defRPr>
            </a:pPr>
            <a:endParaRPr lang="en-US"/>
          </a:p>
        </c:txPr>
        <c:crossAx val="54222848"/>
        <c:crosses val="autoZero"/>
        <c:auto val="1"/>
        <c:lblAlgn val="ctr"/>
        <c:lblOffset val="100"/>
        <c:noMultiLvlLbl val="0"/>
      </c:catAx>
      <c:valAx>
        <c:axId val="54222848"/>
        <c:scaling>
          <c:orientation val="minMax"/>
          <c:max val="0.4"/>
          <c:min val="0"/>
        </c:scaling>
        <c:delete val="1"/>
        <c:axPos val="b"/>
        <c:numFmt formatCode="0%" sourceLinked="0"/>
        <c:majorTickMark val="out"/>
        <c:minorTickMark val="none"/>
        <c:tickLblPos val="none"/>
        <c:crossAx val="53451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N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70106220081827E-2"/>
          <c:y val="9.3928504799257601E-2"/>
          <c:w val="0.96008133599190748"/>
          <c:h val="0.610700488205713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txPr>
              <a:bodyPr/>
              <a:lstStyle/>
              <a:p>
                <a:pPr algn="ctr">
                  <a:defRPr lang="en-NZ" sz="15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Aware used an adviser who was licensed?</c:v>
                </c:pt>
                <c:pt idx="1">
                  <c:v>Receive Code of Conduct?</c:v>
                </c:pt>
                <c:pt idx="2">
                  <c:v>Provided with a written agreement?</c:v>
                </c:pt>
                <c:pt idx="3">
                  <c:v>Aware of how to make a complaint?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0.78</c:v>
                </c:pt>
                <c:pt idx="1">
                  <c:v>0.67000000000000048</c:v>
                </c:pt>
                <c:pt idx="2">
                  <c:v>0.85000000000000031</c:v>
                </c:pt>
                <c:pt idx="3">
                  <c:v>0.53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B40000"/>
            </a:solidFill>
          </c:spPr>
          <c:invertIfNegative val="0"/>
          <c:dLbls>
            <c:dLbl>
              <c:idx val="0"/>
              <c:spPr>
                <a:ln>
                  <a:solidFill>
                    <a:srgbClr val="FF0000"/>
                  </a:solidFill>
                </a:ln>
              </c:spPr>
              <c:txPr>
                <a:bodyPr/>
                <a:lstStyle/>
                <a:p>
                  <a:pPr algn="ctr">
                    <a:defRPr lang="en-NZ" sz="1500" b="0" i="0" u="none" strike="noStrike" kern="1200" baseline="0">
                      <a:solidFill>
                        <a:srgbClr val="000000"/>
                      </a:solidFill>
                      <a:latin typeface="Calibri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ln>
                  <a:solidFill>
                    <a:srgbClr val="0070C0"/>
                  </a:solidFill>
                </a:ln>
              </c:spPr>
              <c:txPr>
                <a:bodyPr/>
                <a:lstStyle/>
                <a:p>
                  <a:pPr algn="ctr">
                    <a:defRPr lang="en-NZ" sz="1500" b="0" i="0" u="none" strike="noStrike" kern="1200" baseline="0">
                      <a:solidFill>
                        <a:srgbClr val="000000"/>
                      </a:solidFill>
                      <a:latin typeface="Calibri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en-NZ" sz="1500" b="0" i="0" u="none" strike="noStrike" kern="1200" baseline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Aware used an adviser who was licensed?</c:v>
                </c:pt>
                <c:pt idx="1">
                  <c:v>Receive Code of Conduct?</c:v>
                </c:pt>
                <c:pt idx="2">
                  <c:v>Provided with a written agreement?</c:v>
                </c:pt>
                <c:pt idx="3">
                  <c:v>Aware of how to make a complaint?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0.93</c:v>
                </c:pt>
                <c:pt idx="1">
                  <c:v>0.59</c:v>
                </c:pt>
                <c:pt idx="2">
                  <c:v>0.85000000000000031</c:v>
                </c:pt>
                <c:pt idx="3">
                  <c:v>0.49000000000000016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310976"/>
        <c:axId val="95312512"/>
      </c:barChart>
      <c:catAx>
        <c:axId val="953109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Calibri" pitchFamily="34" charset="0"/>
              </a:defRPr>
            </a:pPr>
            <a:endParaRPr lang="en-US"/>
          </a:p>
        </c:txPr>
        <c:crossAx val="95312512"/>
        <c:crosses val="autoZero"/>
        <c:auto val="1"/>
        <c:lblAlgn val="ctr"/>
        <c:lblOffset val="100"/>
        <c:noMultiLvlLbl val="0"/>
      </c:catAx>
      <c:valAx>
        <c:axId val="95312512"/>
        <c:scaling>
          <c:orientation val="minMax"/>
          <c:max val="1"/>
          <c:min val="0"/>
        </c:scaling>
        <c:delete val="1"/>
        <c:axPos val="l"/>
        <c:numFmt formatCode="0%" sourceLinked="0"/>
        <c:majorTickMark val="out"/>
        <c:minorTickMark val="none"/>
        <c:tickLblPos val="none"/>
        <c:crossAx val="953109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083526951111715"/>
          <c:y val="1.9143404356037749E-3"/>
          <c:w val="8.1128304584514754E-2"/>
          <c:h val="0.18501024040807104"/>
        </c:manualLayout>
      </c:layout>
      <c:overlay val="0"/>
      <c:txPr>
        <a:bodyPr/>
        <a:lstStyle/>
        <a:p>
          <a:pPr>
            <a:defRPr sz="1500"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2075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429D912B-2960-49F0-92DA-A5E486504A0C}" type="datetimeFigureOut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2075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F494CB99-D5B7-4699-BDEA-0320828F74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705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07" tIns="48303" rIns="96607" bIns="48303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02075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07" tIns="48303" rIns="96607" bIns="48303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fld id="{4FC457E2-7280-40AD-A983-2D05DB626723}" type="datetimeFigureOut">
              <a:rPr lang="en-US"/>
              <a:pPr>
                <a:defRPr/>
              </a:pPr>
              <a:t>8/29/2013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10150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NZ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8975" y="4759325"/>
            <a:ext cx="5510213" cy="451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07" tIns="48303" rIns="96607" bIns="483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NZ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07" tIns="48303" rIns="96607" bIns="48303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02075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07" tIns="48303" rIns="96607" bIns="48303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fld id="{B50DDD72-A22D-4969-94B9-1E8747BA1505}" type="slidenum">
              <a:rPr lang="en-NZ"/>
              <a:pPr>
                <a:defRPr/>
              </a:pPr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651159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iwiwise.co.nz/photo/penguin" TargetMode="External"/><Relationship Id="rId13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12" Type="http://schemas.openxmlformats.org/officeDocument/2006/relationships/hyperlink" Target="http://www.kiwiwise.co.nz/photo/girl-at-beach" TargetMode="Externa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kiwiwise.co.nz/photo/naughty-kea" TargetMode="External"/><Relationship Id="rId11" Type="http://schemas.openxmlformats.org/officeDocument/2006/relationships/image" Target="../media/image10.jpeg"/><Relationship Id="rId5" Type="http://schemas.openxmlformats.org/officeDocument/2006/relationships/image" Target="../media/image7.jpeg"/><Relationship Id="rId15" Type="http://schemas.openxmlformats.org/officeDocument/2006/relationships/image" Target="../media/image12.jpeg"/><Relationship Id="rId10" Type="http://schemas.openxmlformats.org/officeDocument/2006/relationships/hyperlink" Target="http://www.kiwiwise.co.nz/photo/mt-ruapehu-base-walk" TargetMode="External"/><Relationship Id="rId4" Type="http://schemas.openxmlformats.org/officeDocument/2006/relationships/hyperlink" Target="http://www.kiwiwise.co.nz/photo/abel-tasman-beach" TargetMode="External"/><Relationship Id="rId9" Type="http://schemas.openxmlformats.org/officeDocument/2006/relationships/image" Target="../media/image9.jpeg"/><Relationship Id="rId14" Type="http://schemas.openxmlformats.org/officeDocument/2006/relationships/hyperlink" Target="http://www.kiwiwise.co.nz/photo/watching-dusky-dolphins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572140"/>
            <a:ext cx="787400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9138"/>
            <a:ext cx="7772400" cy="1470025"/>
          </a:xfrm>
        </p:spPr>
        <p:txBody>
          <a:bodyPr/>
          <a:lstStyle>
            <a:lvl1pPr indent="457200">
              <a:defRPr>
                <a:solidFill>
                  <a:srgbClr val="000000"/>
                </a:solidFill>
                <a:ea typeface="Times New Roman" pitchFamily="18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2" name="Picture 1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5663" y="6076950"/>
            <a:ext cx="3173412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Rectangle 29"/>
          <p:cNvSpPr/>
          <p:nvPr userDrawn="1"/>
        </p:nvSpPr>
        <p:spPr>
          <a:xfrm>
            <a:off x="0" y="0"/>
            <a:ext cx="9144000" cy="116632"/>
          </a:xfrm>
          <a:prstGeom prst="rect">
            <a:avLst/>
          </a:prstGeom>
          <a:solidFill>
            <a:srgbClr val="C5C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0" y="144016"/>
            <a:ext cx="9144000" cy="116632"/>
          </a:xfrm>
          <a:prstGeom prst="rect">
            <a:avLst/>
          </a:prstGeom>
          <a:solidFill>
            <a:srgbClr val="C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0" y="302176"/>
            <a:ext cx="9144000" cy="116632"/>
          </a:xfrm>
          <a:prstGeom prst="rect">
            <a:avLst/>
          </a:prstGeom>
          <a:solidFill>
            <a:srgbClr val="4B6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0" y="457240"/>
            <a:ext cx="9144000" cy="1166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E5C0F-6FB9-4A1D-B813-4AC466EBFB2F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67D92-86E5-4FF3-9113-18E31CE716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274638"/>
            <a:ext cx="2000250" cy="5962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4213" y="274638"/>
            <a:ext cx="5849937" cy="5962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4F2EB-6E62-47D9-A111-A1D956E61F85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C3521-10DB-4EE9-985B-871C6A3511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002587" cy="561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4213" y="1092200"/>
            <a:ext cx="8002587" cy="5145088"/>
          </a:xfrm>
        </p:spPr>
        <p:txBody>
          <a:bodyPr/>
          <a:lstStyle/>
          <a:p>
            <a:pPr lvl="0"/>
            <a:endParaRPr lang="en-NZ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0C765-A810-4AB0-AE60-E9A09043C0CF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7710D-25B4-443B-9C0F-A3757B2FF5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002587" cy="561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4213" y="1092200"/>
            <a:ext cx="8002587" cy="5145088"/>
          </a:xfrm>
        </p:spPr>
        <p:txBody>
          <a:bodyPr/>
          <a:lstStyle/>
          <a:p>
            <a:pPr lvl="0"/>
            <a:endParaRPr lang="en-NZ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CA76B-3CEC-49C5-A3CB-F52E346FC908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10F37-938B-4F6A-846E-F33ED00138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42393-DFCD-48FB-8879-C4DBC14AA691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4BD65-DE95-4245-A5A5-FC8A978242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002587" cy="561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1092200"/>
            <a:ext cx="3924300" cy="5145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60913" y="1092200"/>
            <a:ext cx="3925887" cy="2495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760913" y="3740150"/>
            <a:ext cx="3925887" cy="24971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87C71-FFD8-41FD-B18F-EFC5E83F6E43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65168-14C9-4CA5-8DF1-B64E94A17A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N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71157" y="6618719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9EBE4-F3A1-465C-A167-7DF6A4F410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FB3EC-6F1C-40C2-A292-EF7C1B30DE71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9CFAC-666A-4961-BFB9-A431C7749D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8" name="Picture 4" descr="http://www.backpack-newzealand.com/albums/Mckenzie-Country/Lake-Tekapo.highlight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-36944"/>
            <a:ext cx="1071570" cy="785793"/>
          </a:xfrm>
          <a:prstGeom prst="rect">
            <a:avLst/>
          </a:prstGeom>
          <a:noFill/>
        </p:spPr>
      </p:pic>
      <p:pic>
        <p:nvPicPr>
          <p:cNvPr id="19" name="Picture 6" descr="http://www.backpack-newzealand.com/ni-albums/taranaki/taranaki3.highlight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0718" y="-18472"/>
            <a:ext cx="1071570" cy="765815"/>
          </a:xfrm>
          <a:prstGeom prst="rect">
            <a:avLst/>
          </a:prstGeom>
          <a:noFill/>
        </p:spPr>
      </p:pic>
      <p:pic>
        <p:nvPicPr>
          <p:cNvPr id="20" name="Picture 8" descr="Abel Tasman Beach">
            <a:hlinkClick r:id="rId4"/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4528" y="0"/>
            <a:ext cx="1143008" cy="760793"/>
          </a:xfrm>
          <a:prstGeom prst="rect">
            <a:avLst/>
          </a:prstGeom>
          <a:noFill/>
        </p:spPr>
      </p:pic>
      <p:pic>
        <p:nvPicPr>
          <p:cNvPr id="21" name="Picture 10" descr="Naughty Kea">
            <a:hlinkClick r:id="rId6"/>
          </p:cNvPr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82288" y="-18472"/>
            <a:ext cx="1090042" cy="770103"/>
          </a:xfrm>
          <a:prstGeom prst="rect">
            <a:avLst/>
          </a:prstGeom>
          <a:noFill/>
        </p:spPr>
      </p:pic>
      <p:pic>
        <p:nvPicPr>
          <p:cNvPr id="22" name="Picture 12" descr="Yellow-eyed Penguin">
            <a:hlinkClick r:id="rId8"/>
          </p:cNvPr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43042" y="0"/>
            <a:ext cx="1078201" cy="748146"/>
          </a:xfrm>
          <a:prstGeom prst="rect">
            <a:avLst/>
          </a:prstGeom>
          <a:noFill/>
        </p:spPr>
      </p:pic>
      <p:pic>
        <p:nvPicPr>
          <p:cNvPr id="23" name="Picture 14" descr="Mt Ruapehu Base Walk">
            <a:hlinkClick r:id="rId10"/>
          </p:cNvPr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83732" y="0"/>
            <a:ext cx="1126986" cy="751319"/>
          </a:xfrm>
          <a:prstGeom prst="rect">
            <a:avLst/>
          </a:prstGeom>
          <a:noFill/>
        </p:spPr>
      </p:pic>
      <p:pic>
        <p:nvPicPr>
          <p:cNvPr id="24" name="Picture 16" descr="Girl at Beach">
            <a:hlinkClick r:id="rId12"/>
          </p:cNvPr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72330" y="-46180"/>
            <a:ext cx="1053098" cy="795029"/>
          </a:xfrm>
          <a:prstGeom prst="rect">
            <a:avLst/>
          </a:prstGeom>
          <a:noFill/>
        </p:spPr>
      </p:pic>
      <p:pic>
        <p:nvPicPr>
          <p:cNvPr id="25" name="Picture 18" descr="Watching Dusky Dolphins">
            <a:hlinkClick r:id="rId14"/>
          </p:cNvPr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116192" y="-36944"/>
            <a:ext cx="1027808" cy="785794"/>
          </a:xfrm>
          <a:prstGeom prst="rect">
            <a:avLst/>
          </a:prstGeom>
          <a:noFill/>
        </p:spPr>
      </p:pic>
      <p:sp>
        <p:nvSpPr>
          <p:cNvPr id="29" name="Rectangle 9"/>
          <p:cNvSpPr>
            <a:spLocks noChangeArrowheads="1"/>
          </p:cNvSpPr>
          <p:nvPr userDrawn="1"/>
        </p:nvSpPr>
        <p:spPr bwMode="auto">
          <a:xfrm>
            <a:off x="527742" y="714356"/>
            <a:ext cx="8643966" cy="71438"/>
          </a:xfrm>
          <a:prstGeom prst="rect">
            <a:avLst/>
          </a:prstGeom>
          <a:gradFill rotWithShape="1">
            <a:gsLst>
              <a:gs pos="0">
                <a:srgbClr val="C8C41E"/>
              </a:gs>
              <a:gs pos="100000">
                <a:srgbClr val="B2B2B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NZ" sz="18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1092200"/>
            <a:ext cx="39243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1092200"/>
            <a:ext cx="39258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1028C-FB11-406F-83C2-A37F5F751C5D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E198E-93AE-43B2-BB7A-1EE2AA3CBC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CA206-06E0-4132-A3F1-0B987049076A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28C49-D4FF-49EB-93F2-317F049983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3DD46-C5B7-4FFF-B354-5173B7B8D761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3CC36-D6E1-4F2E-83EE-1B5B9CC83C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D051E-7536-4DEA-BB84-3AA9C0C8F081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31248-6768-4899-A97A-CA80A9F190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B65E1-CE61-4DE6-8E9F-E50B304F437D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5CD34-0C6A-4480-90A6-A742CC6B43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2558F-F1B9-4492-9E8A-EB7E82DBCD6D}" type="datetime1">
              <a:rPr lang="en-US"/>
              <a:pPr>
                <a:defRPr/>
              </a:pPr>
              <a:t>8/29/2013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CE5F1-B6DD-4E0E-901B-B26C9257E2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620688"/>
            <a:ext cx="8002587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412776"/>
            <a:ext cx="8102629" cy="482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Georgia" pitchFamily="18" charset="0"/>
                <a:cs typeface="Aparajita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34213" y="65817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Georgia" pitchFamily="18" charset="0"/>
                <a:cs typeface="Aparajita" pitchFamily="34" charset="0"/>
              </a:defRPr>
            </a:lvl1pPr>
          </a:lstStyle>
          <a:p>
            <a:pPr>
              <a:defRPr/>
            </a:pPr>
            <a:fld id="{784725A1-B11F-4B79-BD34-A3F57C26C86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33801" name="Picture 11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1520" y="5949280"/>
            <a:ext cx="515389" cy="714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444208" y="6287512"/>
            <a:ext cx="2381711" cy="5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0" y="0"/>
            <a:ext cx="9144000" cy="116632"/>
          </a:xfrm>
          <a:prstGeom prst="rect">
            <a:avLst/>
          </a:prstGeom>
          <a:solidFill>
            <a:srgbClr val="C5C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>
              <a:latin typeface="Georgia" pitchFamily="18" charset="0"/>
              <a:cs typeface="Aparajit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302176"/>
            <a:ext cx="9144000" cy="116632"/>
          </a:xfrm>
          <a:prstGeom prst="rect">
            <a:avLst/>
          </a:prstGeom>
          <a:solidFill>
            <a:srgbClr val="4B6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>
              <a:latin typeface="Georgia" pitchFamily="18" charset="0"/>
              <a:cs typeface="Aparajit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457240"/>
            <a:ext cx="9144000" cy="1166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>
              <a:latin typeface="Georgia" pitchFamily="18" charset="0"/>
              <a:cs typeface="Aparajita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144016"/>
            <a:ext cx="9144000" cy="116632"/>
          </a:xfrm>
          <a:prstGeom prst="rect">
            <a:avLst/>
          </a:prstGeom>
          <a:solidFill>
            <a:srgbClr val="C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>
              <a:latin typeface="Georgia" pitchFamily="18" charset="0"/>
              <a:cs typeface="Aparajit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  <p:sldLayoutId id="2147483956" r:id="rId12"/>
    <p:sldLayoutId id="2147483957" r:id="rId13"/>
    <p:sldLayoutId id="2147483958" r:id="rId14"/>
    <p:sldLayoutId id="2147483959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+mj-ea"/>
          <a:cs typeface="Aparajit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buChar char="•"/>
        <a:defRPr sz="2000">
          <a:solidFill>
            <a:schemeClr val="tx1"/>
          </a:solidFill>
          <a:latin typeface="Georgia" pitchFamily="18" charset="0"/>
          <a:ea typeface="+mn-ea"/>
          <a:cs typeface="Aparajita" pitchFamily="34" charset="0"/>
        </a:defRPr>
      </a:lvl1pPr>
      <a:lvl2pPr marL="742950" indent="-285750" algn="l" rtl="0" eaLnBrk="0" fontAlgn="base" hangingPunct="0">
        <a:spcBef>
          <a:spcPct val="60000"/>
        </a:spcBef>
        <a:spcAft>
          <a:spcPct val="0"/>
        </a:spcAft>
        <a:buChar char="–"/>
        <a:defRPr sz="1600">
          <a:solidFill>
            <a:schemeClr val="tx1"/>
          </a:solidFill>
          <a:latin typeface="Georgia" pitchFamily="18" charset="0"/>
          <a:cs typeface="Aparajita" pitchFamily="34" charset="0"/>
        </a:defRPr>
      </a:lvl2pPr>
      <a:lvl3pPr marL="1143000" indent="-228600" algn="l" rtl="0" eaLnBrk="0" fontAlgn="base" hangingPunct="0">
        <a:spcBef>
          <a:spcPct val="60000"/>
        </a:spcBef>
        <a:spcAft>
          <a:spcPct val="0"/>
        </a:spcAft>
        <a:buChar char="•"/>
        <a:defRPr sz="1600">
          <a:solidFill>
            <a:schemeClr val="tx1"/>
          </a:solidFill>
          <a:latin typeface="Georgia" pitchFamily="18" charset="0"/>
          <a:cs typeface="Aparajita" pitchFamily="34" charset="0"/>
        </a:defRPr>
      </a:lvl3pPr>
      <a:lvl4pPr marL="1600200" indent="-228600" algn="l" rtl="0" eaLnBrk="0" fontAlgn="base" hangingPunct="0">
        <a:spcBef>
          <a:spcPct val="60000"/>
        </a:spcBef>
        <a:spcAft>
          <a:spcPct val="0"/>
        </a:spcAft>
        <a:buChar char="–"/>
        <a:defRPr sz="1600">
          <a:solidFill>
            <a:schemeClr val="tx1"/>
          </a:solidFill>
          <a:latin typeface="Georgia" pitchFamily="18" charset="0"/>
          <a:cs typeface="Aparajita" pitchFamily="34" charset="0"/>
        </a:defRPr>
      </a:lvl4pPr>
      <a:lvl5pPr marL="2057400" indent="-228600" algn="l" rtl="0" eaLnBrk="0" fontAlgn="base" hangingPunct="0">
        <a:spcBef>
          <a:spcPct val="60000"/>
        </a:spcBef>
        <a:spcAft>
          <a:spcPct val="0"/>
        </a:spcAft>
        <a:buChar char="»"/>
        <a:defRPr sz="1600">
          <a:solidFill>
            <a:schemeClr val="tx1"/>
          </a:solidFill>
          <a:latin typeface="Georgia" pitchFamily="18" charset="0"/>
          <a:cs typeface="Aparajita" pitchFamily="34" charset="0"/>
        </a:defRPr>
      </a:lvl5pPr>
      <a:lvl6pPr marL="2514600" indent="-228600" algn="l" rtl="0" fontAlgn="base">
        <a:spcBef>
          <a:spcPct val="6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6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6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6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Summary of Key Results from the </a:t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en-US" b="1" dirty="0" smtClean="0">
                <a:solidFill>
                  <a:schemeClr val="tx2"/>
                </a:solidFill>
              </a:rPr>
              <a:t>2012/2013 Survey of Visa Applicants </a:t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en-US" b="1" dirty="0" smtClean="0">
                <a:solidFill>
                  <a:schemeClr val="tx2"/>
                </a:solidFill>
              </a:rPr>
              <a:t>Who Used a Licensed Adviser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1600"/>
              </a:spcBef>
            </a:pPr>
            <a:r>
              <a:rPr lang="en-US" sz="1800" dirty="0" smtClean="0"/>
              <a:t>Undertaken by Premium Research</a:t>
            </a:r>
          </a:p>
          <a:p>
            <a:pPr>
              <a:spcBef>
                <a:spcPts val="1600"/>
              </a:spcBef>
            </a:pPr>
            <a:r>
              <a:rPr lang="en-US" sz="1800" dirty="0" smtClean="0"/>
              <a:t>Prepared:  July 2013</a:t>
            </a:r>
            <a:endParaRPr lang="en-US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23528" y="1196752"/>
            <a:ext cx="8496944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60000"/>
              </a:spcBef>
              <a:buFontTx/>
              <a:buChar char="•"/>
              <a:defRPr/>
            </a:pPr>
            <a:r>
              <a:rPr lang="en-US" sz="1500" dirty="0">
                <a:latin typeface="Georgia" pitchFamily="18" charset="0"/>
                <a:cs typeface="Aparajita" pitchFamily="34" charset="0"/>
              </a:rPr>
              <a:t>The main suggested improvements were similar to those given in earlier </a:t>
            </a:r>
            <a:r>
              <a:rPr lang="en-US" sz="1500" dirty="0" smtClean="0">
                <a:latin typeface="Georgia" pitchFamily="18" charset="0"/>
                <a:cs typeface="Aparajita" pitchFamily="34" charset="0"/>
              </a:rPr>
              <a:t>surveys – with just some small increases in those asking for advisers to: </a:t>
            </a:r>
            <a:endParaRPr lang="en-US" sz="1500" dirty="0">
              <a:latin typeface="Georgia" pitchFamily="18" charset="0"/>
              <a:cs typeface="Aparajita" pitchFamily="34" charset="0"/>
            </a:endParaRPr>
          </a:p>
          <a:p>
            <a:pPr marL="342900" indent="-342900" eaLnBrk="0" hangingPunct="0">
              <a:spcBef>
                <a:spcPts val="800"/>
              </a:spcBef>
              <a:buFontTx/>
              <a:buChar char="•"/>
              <a:defRPr/>
            </a:pPr>
            <a:endParaRPr lang="en-US" kern="0" dirty="0">
              <a:latin typeface="+mn-lt"/>
            </a:endParaRPr>
          </a:p>
          <a:p>
            <a:pPr marL="342900" indent="-342900" eaLnBrk="0" hangingPunct="0">
              <a:spcBef>
                <a:spcPts val="800"/>
              </a:spcBef>
              <a:buFontTx/>
              <a:buChar char="•"/>
              <a:defRPr/>
            </a:pPr>
            <a:endParaRPr lang="en-US" kern="0" dirty="0">
              <a:latin typeface="+mn-lt"/>
            </a:endParaRPr>
          </a:p>
          <a:p>
            <a:pPr marL="342900" indent="-342900" eaLnBrk="0" hangingPunct="0">
              <a:spcBef>
                <a:spcPts val="800"/>
              </a:spcBef>
              <a:buFontTx/>
              <a:buChar char="•"/>
              <a:defRPr/>
            </a:pPr>
            <a:endParaRPr lang="en-US" kern="0" dirty="0">
              <a:latin typeface="+mn-lt"/>
            </a:endParaRPr>
          </a:p>
          <a:p>
            <a:pPr marL="342900" indent="-342900" eaLnBrk="0" hangingPunct="0">
              <a:spcBef>
                <a:spcPct val="60000"/>
              </a:spcBef>
              <a:buFontTx/>
              <a:buChar char="•"/>
              <a:defRPr/>
            </a:pPr>
            <a:endParaRPr lang="en-US" kern="0" dirty="0">
              <a:latin typeface="+mn-lt"/>
            </a:endParaRPr>
          </a:p>
          <a:p>
            <a:pPr marL="342900" indent="-342900" eaLnBrk="0" hangingPunct="0">
              <a:spcBef>
                <a:spcPct val="60000"/>
              </a:spcBef>
              <a:buFontTx/>
              <a:buChar char="•"/>
              <a:defRPr/>
            </a:pPr>
            <a:endParaRPr lang="en-US" kern="0" dirty="0">
              <a:latin typeface="+mn-lt"/>
            </a:endParaRPr>
          </a:p>
          <a:p>
            <a:pPr marL="342900" indent="-342900" eaLnBrk="0" hangingPunct="0">
              <a:spcBef>
                <a:spcPct val="60000"/>
              </a:spcBef>
              <a:buFontTx/>
              <a:buChar char="•"/>
              <a:defRPr/>
            </a:pPr>
            <a:endParaRPr lang="en-US" kern="0" dirty="0">
              <a:latin typeface="+mn-lt"/>
            </a:endParaRPr>
          </a:p>
          <a:p>
            <a:pPr marL="342900" indent="-342900" eaLnBrk="0" hangingPunct="0">
              <a:spcBef>
                <a:spcPct val="60000"/>
              </a:spcBef>
              <a:buFontTx/>
              <a:buChar char="•"/>
              <a:defRPr/>
            </a:pPr>
            <a:endParaRPr lang="en-US" kern="0" dirty="0">
              <a:latin typeface="+mn-lt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827088" y="692150"/>
            <a:ext cx="8316912" cy="58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ts val="800"/>
              </a:spcBef>
              <a:buFontTx/>
              <a:buChar char="•"/>
              <a:defRPr/>
            </a:pPr>
            <a:endParaRPr lang="en-US" sz="1400" dirty="0"/>
          </a:p>
          <a:p>
            <a:pPr marL="342900" indent="-342900" eaLnBrk="0" hangingPunct="0">
              <a:spcBef>
                <a:spcPts val="800"/>
              </a:spcBef>
              <a:buFontTx/>
              <a:buChar char="•"/>
              <a:defRPr/>
            </a:pPr>
            <a:endParaRPr lang="en-US" kern="0" dirty="0">
              <a:latin typeface="+mn-lt"/>
            </a:endParaRPr>
          </a:p>
          <a:p>
            <a:pPr marL="342900" indent="-342900" eaLnBrk="0" hangingPunct="0">
              <a:spcBef>
                <a:spcPts val="800"/>
              </a:spcBef>
              <a:buFontTx/>
              <a:buChar char="•"/>
              <a:defRPr/>
            </a:pPr>
            <a:endParaRPr lang="en-US" kern="0" dirty="0">
              <a:latin typeface="+mn-lt"/>
            </a:endParaRPr>
          </a:p>
          <a:p>
            <a:pPr marL="342900" indent="-342900" eaLnBrk="0" hangingPunct="0">
              <a:spcBef>
                <a:spcPts val="800"/>
              </a:spcBef>
              <a:buFontTx/>
              <a:buChar char="•"/>
              <a:defRPr/>
            </a:pPr>
            <a:endParaRPr lang="en-US" kern="0" dirty="0">
              <a:latin typeface="+mn-lt"/>
            </a:endParaRPr>
          </a:p>
          <a:p>
            <a:pPr marL="342900" indent="-342900" eaLnBrk="0" hangingPunct="0">
              <a:spcBef>
                <a:spcPts val="800"/>
              </a:spcBef>
              <a:buFontTx/>
              <a:buChar char="•"/>
              <a:defRPr/>
            </a:pPr>
            <a:endParaRPr lang="en-US" kern="0" dirty="0">
              <a:latin typeface="+mn-lt"/>
            </a:endParaRPr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620688"/>
            <a:ext cx="8643937" cy="561975"/>
          </a:xfrm>
        </p:spPr>
        <p:txBody>
          <a:bodyPr/>
          <a:lstStyle/>
          <a:p>
            <a:r>
              <a:rPr lang="en-US" dirty="0" smtClean="0"/>
              <a:t>Suggested Improvements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71157" y="6618719"/>
            <a:ext cx="2133600" cy="476250"/>
          </a:xfrm>
        </p:spPr>
        <p:txBody>
          <a:bodyPr/>
          <a:lstStyle/>
          <a:p>
            <a:pPr>
              <a:defRPr/>
            </a:pPr>
            <a:fld id="{78E9EBE4-F3A1-465C-A167-7DF6A4F410BF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graphicFrame>
        <p:nvGraphicFramePr>
          <p:cNvPr id="10" name="Chart 9"/>
          <p:cNvGraphicFramePr/>
          <p:nvPr/>
        </p:nvGraphicFramePr>
        <p:xfrm>
          <a:off x="899592" y="1844824"/>
          <a:ext cx="8244408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tangle 10"/>
          <p:cNvSpPr/>
          <p:nvPr/>
        </p:nvSpPr>
        <p:spPr>
          <a:xfrm>
            <a:off x="1331640" y="5498648"/>
            <a:ext cx="67687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ts val="800"/>
              </a:spcBef>
            </a:pPr>
            <a:r>
              <a:rPr lang="en-NZ" sz="1400" i="1" dirty="0" smtClean="0">
                <a:solidFill>
                  <a:srgbClr val="002060"/>
                </a:solidFill>
                <a:latin typeface="Georgia" pitchFamily="18" charset="0"/>
                <a:cs typeface="Aparajita" pitchFamily="34" charset="0"/>
              </a:rPr>
              <a:t>“Give more information on the steps they are taking, provide information on the process, advise clearly what information they need and when.  How long the process will take.”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3608" y="6537457"/>
            <a:ext cx="648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200" dirty="0" smtClean="0">
                <a:latin typeface="Calibri" pitchFamily="34" charset="0"/>
              </a:rPr>
              <a:t>Base: Total sample (used a licensed adviser) 2013 n=1,053</a:t>
            </a:r>
            <a:endParaRPr lang="en-NZ" sz="1200" dirty="0">
              <a:latin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196752"/>
            <a:ext cx="8640960" cy="1512168"/>
          </a:xfrm>
        </p:spPr>
        <p:txBody>
          <a:bodyPr/>
          <a:lstStyle/>
          <a:p>
            <a:pPr>
              <a:spcBef>
                <a:spcPts val="500"/>
              </a:spcBef>
            </a:pPr>
            <a:r>
              <a:rPr lang="en-US" sz="1500" dirty="0" smtClean="0"/>
              <a:t>More clients were aware they had used a licensed adviser than in 2012.</a:t>
            </a:r>
          </a:p>
          <a:p>
            <a:pPr>
              <a:spcBef>
                <a:spcPts val="500"/>
              </a:spcBef>
            </a:pPr>
            <a:r>
              <a:rPr lang="en-US" sz="1500" dirty="0" smtClean="0"/>
              <a:t>Fewer had received a copy of the Code of Conduct .</a:t>
            </a:r>
          </a:p>
          <a:p>
            <a:pPr>
              <a:spcBef>
                <a:spcPts val="500"/>
              </a:spcBef>
            </a:pPr>
            <a:r>
              <a:rPr lang="en-US" sz="1500" dirty="0" smtClean="0"/>
              <a:t>The same proportion were provided with a written agreement.</a:t>
            </a:r>
          </a:p>
          <a:p>
            <a:pPr>
              <a:spcBef>
                <a:spcPts val="500"/>
              </a:spcBef>
            </a:pPr>
            <a:r>
              <a:rPr lang="en-US" sz="1500" dirty="0" smtClean="0"/>
              <a:t>Just under half were aware of how to make a complaint if they were unhappy with the service they received.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620688"/>
            <a:ext cx="8643937" cy="561975"/>
          </a:xfrm>
        </p:spPr>
        <p:txBody>
          <a:bodyPr/>
          <a:lstStyle/>
          <a:p>
            <a:r>
              <a:rPr lang="en-US" dirty="0" smtClean="0"/>
              <a:t>Awareness and Compliance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71157" y="6618719"/>
            <a:ext cx="2133600" cy="476250"/>
          </a:xfrm>
        </p:spPr>
        <p:txBody>
          <a:bodyPr/>
          <a:lstStyle/>
          <a:p>
            <a:pPr>
              <a:defRPr/>
            </a:pPr>
            <a:fld id="{78E9EBE4-F3A1-465C-A167-7DF6A4F410BF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graphicFrame>
        <p:nvGraphicFramePr>
          <p:cNvPr id="7" name="Chart 6"/>
          <p:cNvGraphicFramePr/>
          <p:nvPr/>
        </p:nvGraphicFramePr>
        <p:xfrm>
          <a:off x="467544" y="2780928"/>
          <a:ext cx="8280920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1043608" y="6165304"/>
            <a:ext cx="255374" cy="183366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9" name="TextBox 8"/>
          <p:cNvSpPr txBox="1"/>
          <p:nvPr/>
        </p:nvSpPr>
        <p:spPr>
          <a:xfrm>
            <a:off x="1259632" y="6176190"/>
            <a:ext cx="64807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100" dirty="0" smtClean="0">
                <a:latin typeface="Calibri" pitchFamily="34" charset="0"/>
              </a:rPr>
              <a:t>= statistically significantly </a:t>
            </a:r>
            <a:r>
              <a:rPr lang="en-NZ" sz="1100" u="sng" dirty="0" smtClean="0">
                <a:latin typeface="Calibri" pitchFamily="34" charset="0"/>
              </a:rPr>
              <a:t>higher</a:t>
            </a:r>
            <a:r>
              <a:rPr lang="en-NZ" sz="1100" dirty="0" smtClean="0">
                <a:latin typeface="Calibri" pitchFamily="34" charset="0"/>
              </a:rPr>
              <a:t> result compared to 2012 </a:t>
            </a:r>
          </a:p>
          <a:p>
            <a:r>
              <a:rPr lang="en-NZ" sz="1100" dirty="0" smtClean="0">
                <a:latin typeface="Calibri" pitchFamily="34" charset="0"/>
              </a:rPr>
              <a:t>= statistically significantly </a:t>
            </a:r>
            <a:r>
              <a:rPr lang="en-NZ" sz="1100" u="sng" dirty="0" smtClean="0">
                <a:latin typeface="Calibri" pitchFamily="34" charset="0"/>
              </a:rPr>
              <a:t>lower</a:t>
            </a:r>
            <a:r>
              <a:rPr lang="en-NZ" sz="1100" dirty="0" smtClean="0">
                <a:latin typeface="Calibri" pitchFamily="34" charset="0"/>
              </a:rPr>
              <a:t> result compared to 2012 </a:t>
            </a:r>
          </a:p>
          <a:p>
            <a:endParaRPr lang="en-NZ" sz="1100" dirty="0">
              <a:latin typeface="Calibri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43608" y="6422370"/>
            <a:ext cx="255374" cy="183366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13" name="TextBox 12"/>
          <p:cNvSpPr txBox="1"/>
          <p:nvPr/>
        </p:nvSpPr>
        <p:spPr>
          <a:xfrm>
            <a:off x="967406" y="6591887"/>
            <a:ext cx="648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200" dirty="0" smtClean="0">
                <a:latin typeface="Calibri" pitchFamily="34" charset="0"/>
              </a:rPr>
              <a:t>Base: Total sample (used a licensed adviser) 2012 n=598, 2013 n=1,053</a:t>
            </a:r>
            <a:endParaRPr lang="en-NZ" sz="1200" dirty="0">
              <a:latin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0688"/>
            <a:ext cx="9143999" cy="576064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9" y="1412776"/>
            <a:ext cx="8496944" cy="461019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AU" sz="1500" dirty="0" smtClean="0"/>
              <a:t>Since 2009 the Immigration Advisers Authority has surveyed clients who have used a licensed immigration adviser.  </a:t>
            </a:r>
          </a:p>
          <a:p>
            <a:pPr marL="342900" lvl="1" indent="-342900">
              <a:spcBef>
                <a:spcPts val="600"/>
              </a:spcBef>
              <a:spcAft>
                <a:spcPts val="1200"/>
              </a:spcAft>
              <a:buChar char="•"/>
            </a:pPr>
            <a:r>
              <a:rPr lang="en-AU" sz="1500" dirty="0" smtClean="0">
                <a:ea typeface="+mn-ea"/>
              </a:rPr>
              <a:t>This document provides a summary of the key findings of the surveys conducted in the 2012/2013 financial year.  All results shown are for clients who used a licensed adviser (including any comparisons to the 2011 and 2012 surveys).</a:t>
            </a:r>
            <a:endParaRPr lang="en-NZ" sz="1500" dirty="0" smtClean="0">
              <a:ea typeface="+mn-ea"/>
            </a:endParaRPr>
          </a:p>
          <a:p>
            <a:pPr lvl="1"/>
            <a:endParaRPr lang="en-NZ" dirty="0" smtClean="0"/>
          </a:p>
          <a:p>
            <a:endParaRPr lang="en-NZ" sz="1600" dirty="0" smtClean="0"/>
          </a:p>
          <a:p>
            <a:endParaRPr lang="en-NZ" sz="1600" dirty="0" smtClean="0"/>
          </a:p>
          <a:p>
            <a:endParaRPr lang="en-NZ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E9EBE4-F3A1-465C-A167-7DF6A4F410B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NZ" dirty="0" smtClean="0"/>
              <a:t>Survey Approach &amp; Sample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95536" y="1556792"/>
            <a:ext cx="5184576" cy="4392488"/>
          </a:xfrm>
        </p:spPr>
        <p:txBody>
          <a:bodyPr/>
          <a:lstStyle/>
          <a:p>
            <a:r>
              <a:rPr lang="en-US" sz="1500" dirty="0" smtClean="0"/>
              <a:t>The survey was undertaken using an online methodology.  </a:t>
            </a:r>
          </a:p>
          <a:p>
            <a:r>
              <a:rPr lang="en-US" sz="1500" dirty="0" smtClean="0"/>
              <a:t>Applicants who had received a decision on their application and were recorded by Immigration New Zealand as having used a licensed immigration adviser (between 1 May 2012 and 30 April 2013) with a personal email addresses on record, were invited to participate.   As such the results of the survey are only generalisable to clients with a personal email address.*</a:t>
            </a:r>
          </a:p>
          <a:p>
            <a:pPr lvl="0">
              <a:defRPr/>
            </a:pPr>
            <a:r>
              <a:rPr lang="en-US" sz="1500" dirty="0" smtClean="0"/>
              <a:t>Survey data was collected over a 12 month period in three waves during 2012 and 2013.</a:t>
            </a:r>
          </a:p>
          <a:p>
            <a:pPr lvl="0">
              <a:defRPr/>
            </a:pPr>
            <a:r>
              <a:rPr lang="en-US" sz="1500" dirty="0" smtClean="0"/>
              <a:t>A response rate of 24% was achieved – higher than in previous years when the survey data was collected in just one wave.</a:t>
            </a:r>
          </a:p>
          <a:p>
            <a:pPr lvl="0">
              <a:defRPr/>
            </a:pPr>
            <a:endParaRPr lang="en-US" sz="1500" dirty="0" smtClean="0"/>
          </a:p>
          <a:p>
            <a:pPr lvl="0">
              <a:defRPr/>
            </a:pPr>
            <a:endParaRPr lang="en-NZ" sz="1500" dirty="0" smtClean="0"/>
          </a:p>
          <a:p>
            <a:pPr lvl="0">
              <a:defRPr/>
            </a:pPr>
            <a:endParaRPr lang="en-NZ" sz="1500" dirty="0" smtClean="0"/>
          </a:p>
          <a:p>
            <a:pPr lvl="0">
              <a:defRPr/>
            </a:pPr>
            <a:endParaRPr lang="en-NZ" sz="1500" dirty="0" smtClean="0"/>
          </a:p>
          <a:p>
            <a:endParaRPr lang="en-US" sz="1500" dirty="0" smtClean="0"/>
          </a:p>
          <a:p>
            <a:endParaRPr lang="en-NZ" sz="1500" dirty="0" smtClean="0"/>
          </a:p>
          <a:p>
            <a:endParaRPr lang="en-NZ" sz="1500" dirty="0" smtClean="0"/>
          </a:p>
          <a:p>
            <a:endParaRPr lang="en-NZ" sz="1500" dirty="0"/>
          </a:p>
        </p:txBody>
      </p:sp>
      <p:sp>
        <p:nvSpPr>
          <p:cNvPr id="9" name="Oval 8"/>
          <p:cNvSpPr/>
          <p:nvPr/>
        </p:nvSpPr>
        <p:spPr>
          <a:xfrm>
            <a:off x="6156176" y="1124744"/>
            <a:ext cx="2736304" cy="129614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800" b="1" dirty="0" smtClean="0">
                <a:latin typeface="Calibri" pitchFamily="34" charset="0"/>
              </a:rPr>
              <a:t>52,232</a:t>
            </a:r>
          </a:p>
          <a:p>
            <a:pPr algn="ctr"/>
            <a:r>
              <a:rPr lang="en-NZ" sz="1200" b="1" dirty="0" smtClean="0">
                <a:latin typeface="Georgia" pitchFamily="18" charset="0"/>
              </a:rPr>
              <a:t>Total number of applicants who used an adviser</a:t>
            </a:r>
            <a:endParaRPr lang="en-NZ" sz="1200" b="1" dirty="0">
              <a:latin typeface="Georgia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444208" y="2492896"/>
            <a:ext cx="2160240" cy="1152128"/>
            <a:chOff x="3491880" y="3645024"/>
            <a:chExt cx="2160240" cy="1152128"/>
          </a:xfrm>
        </p:grpSpPr>
        <p:sp>
          <p:nvSpPr>
            <p:cNvPr id="10" name="Isosceles Triangle 9"/>
            <p:cNvSpPr/>
            <p:nvPr/>
          </p:nvSpPr>
          <p:spPr>
            <a:xfrm rot="10800000">
              <a:off x="3491880" y="3645024"/>
              <a:ext cx="2160240" cy="1152128"/>
            </a:xfrm>
            <a:prstGeom prst="triangle">
              <a:avLst/>
            </a:prstGeom>
            <a:solidFill>
              <a:srgbClr val="4B6D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95936" y="3645024"/>
              <a:ext cx="11521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NZ" b="1" dirty="0" smtClean="0">
                  <a:solidFill>
                    <a:schemeClr val="bg1"/>
                  </a:solidFill>
                  <a:latin typeface="Calibri" pitchFamily="34" charset="0"/>
                </a:rPr>
                <a:t>47,820</a:t>
              </a:r>
            </a:p>
            <a:p>
              <a:pPr algn="ctr"/>
              <a:r>
                <a:rPr lang="en-NZ" sz="1200" b="1" dirty="0" smtClean="0">
                  <a:solidFill>
                    <a:schemeClr val="bg1"/>
                  </a:solidFill>
                  <a:latin typeface="Georgia" pitchFamily="18" charset="0"/>
                </a:rPr>
                <a:t>Used a licensed adviser</a:t>
              </a:r>
              <a:endParaRPr lang="en-NZ" sz="12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</p:grpSp>
      <p:sp>
        <p:nvSpPr>
          <p:cNvPr id="15" name="Down Arrow Callout 14"/>
          <p:cNvSpPr/>
          <p:nvPr/>
        </p:nvSpPr>
        <p:spPr>
          <a:xfrm>
            <a:off x="6660232" y="3645024"/>
            <a:ext cx="1656184" cy="1512168"/>
          </a:xfrm>
          <a:prstGeom prst="downArrowCallout">
            <a:avLst/>
          </a:prstGeom>
          <a:solidFill>
            <a:srgbClr val="C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b="1" dirty="0" smtClean="0">
                <a:latin typeface="Calibri" pitchFamily="34" charset="0"/>
              </a:rPr>
              <a:t>5,760</a:t>
            </a:r>
            <a:r>
              <a:rPr lang="en-NZ" sz="1000" b="1" dirty="0" smtClean="0">
                <a:latin typeface="Georgia" pitchFamily="18" charset="0"/>
              </a:rPr>
              <a:t> </a:t>
            </a:r>
          </a:p>
          <a:p>
            <a:pPr algn="ctr"/>
            <a:r>
              <a:rPr lang="en-NZ" sz="1200" b="1" dirty="0" smtClean="0">
                <a:latin typeface="Georgia" pitchFamily="18" charset="0"/>
              </a:rPr>
              <a:t>Applicants with a personal email listed with INZ</a:t>
            </a:r>
            <a:endParaRPr lang="en-NZ" sz="1200" b="1" dirty="0">
              <a:latin typeface="Georgia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732240" y="5157192"/>
            <a:ext cx="1512168" cy="864096"/>
          </a:xfrm>
          <a:prstGeom prst="roundRect">
            <a:avLst/>
          </a:prstGeom>
          <a:solidFill>
            <a:srgbClr val="C5C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800" b="1" dirty="0" smtClean="0">
                <a:solidFill>
                  <a:schemeClr val="tx1"/>
                </a:solidFill>
                <a:latin typeface="Calibri" pitchFamily="34" charset="0"/>
              </a:rPr>
              <a:t>1,053 </a:t>
            </a:r>
          </a:p>
          <a:p>
            <a:pPr algn="ctr"/>
            <a:r>
              <a:rPr lang="en-NZ" dirty="0" smtClean="0">
                <a:solidFill>
                  <a:schemeClr val="tx1"/>
                </a:solidFill>
                <a:latin typeface="Georgia" pitchFamily="18" charset="0"/>
              </a:rPr>
              <a:t>Survey respondents</a:t>
            </a:r>
            <a:endParaRPr lang="en-NZ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 bwMode="auto">
          <a:xfrm>
            <a:off x="3923928" y="5589240"/>
            <a:ext cx="266429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NZ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Aparajita" pitchFamily="34" charset="0"/>
            </a:endParaRPr>
          </a:p>
        </p:txBody>
      </p:sp>
      <p:sp>
        <p:nvSpPr>
          <p:cNvPr id="2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71157" y="6618719"/>
            <a:ext cx="2133600" cy="476250"/>
          </a:xfrm>
        </p:spPr>
        <p:txBody>
          <a:bodyPr/>
          <a:lstStyle/>
          <a:p>
            <a:pPr>
              <a:defRPr/>
            </a:pPr>
            <a:fld id="{78E9EBE4-F3A1-465C-A167-7DF6A4F410B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899592" y="6301204"/>
            <a:ext cx="540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latin typeface="Georgia" pitchFamily="18" charset="0"/>
                <a:cs typeface="Aparajita" pitchFamily="34" charset="0"/>
              </a:rPr>
              <a:t>* </a:t>
            </a:r>
            <a:r>
              <a:rPr lang="en-US" sz="1300" dirty="0" smtClean="0">
                <a:latin typeface="Georgia" pitchFamily="18" charset="0"/>
                <a:cs typeface="Aparajita" pitchFamily="34" charset="0"/>
              </a:rPr>
              <a:t>Only 12% of applicants who used a licensed adviser had a personal email recorded on the INZ database (lower than 16% in 2012)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0688"/>
            <a:ext cx="9143999" cy="576064"/>
          </a:xfrm>
        </p:spPr>
        <p:txBody>
          <a:bodyPr/>
          <a:lstStyle/>
          <a:p>
            <a:r>
              <a:rPr lang="en-US" dirty="0" smtClean="0"/>
              <a:t>Key Headlines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9" y="1268760"/>
            <a:ext cx="8496944" cy="4754214"/>
          </a:xfrm>
        </p:spPr>
        <p:txBody>
          <a:bodyPr/>
          <a:lstStyle/>
          <a:p>
            <a:pPr>
              <a:spcBef>
                <a:spcPts val="1600"/>
              </a:spcBef>
              <a:defRPr/>
            </a:pPr>
            <a:r>
              <a:rPr lang="en-US" sz="1600" dirty="0" smtClean="0"/>
              <a:t>Most applicants were satisfied with the service provided by licensed advisers and would recommend their adviser:</a:t>
            </a:r>
          </a:p>
          <a:p>
            <a:pPr lvl="1">
              <a:spcBef>
                <a:spcPts val="400"/>
              </a:spcBef>
              <a:defRPr/>
            </a:pPr>
            <a:r>
              <a:rPr lang="en-US" sz="1400" dirty="0" smtClean="0"/>
              <a:t>82% of applicants said they were either very satisfied or satisfied with the  service provided by their adviser </a:t>
            </a:r>
          </a:p>
          <a:p>
            <a:pPr lvl="1">
              <a:spcBef>
                <a:spcPts val="0"/>
              </a:spcBef>
              <a:defRPr/>
            </a:pPr>
            <a:r>
              <a:rPr lang="en-US" sz="1400" dirty="0" smtClean="0"/>
              <a:t>85% said they would be highly likely or likely to recommend their adviser</a:t>
            </a:r>
          </a:p>
          <a:p>
            <a:pPr lvl="1">
              <a:spcBef>
                <a:spcPts val="0"/>
              </a:spcBef>
              <a:defRPr/>
            </a:pPr>
            <a:r>
              <a:rPr lang="en-US" sz="1400" dirty="0" smtClean="0"/>
              <a:t>Both results are down on 2012 levels, but remain higher than 2011 results.</a:t>
            </a:r>
          </a:p>
          <a:p>
            <a:pPr>
              <a:spcBef>
                <a:spcPts val="1600"/>
              </a:spcBef>
              <a:defRPr/>
            </a:pPr>
            <a:r>
              <a:rPr lang="en-AU" sz="1600" dirty="0" smtClean="0"/>
              <a:t>Areas of adviser performance rated the highest and lowest remain similar to previous years.</a:t>
            </a:r>
          </a:p>
          <a:p>
            <a:pPr lvl="1">
              <a:spcBef>
                <a:spcPts val="0"/>
              </a:spcBef>
              <a:defRPr/>
            </a:pPr>
            <a:r>
              <a:rPr lang="en-AU" sz="1400" dirty="0" smtClean="0"/>
              <a:t>The highest levels of dissatisfaction were for: explaining the refund policy, referring me to someone else if specialist advice was needed and providing services for a reasonable cost.</a:t>
            </a:r>
            <a:endParaRPr lang="en-AU" sz="1400" dirty="0" smtClean="0">
              <a:solidFill>
                <a:srgbClr val="FF0000"/>
              </a:solidFill>
            </a:endParaRPr>
          </a:p>
          <a:p>
            <a:pPr>
              <a:spcBef>
                <a:spcPts val="1600"/>
              </a:spcBef>
              <a:defRPr/>
            </a:pPr>
            <a:r>
              <a:rPr lang="en-AU" sz="1600" dirty="0" smtClean="0"/>
              <a:t>Reasons for satisfaction, dissatisfaction and suggested improvements are also all largely unchanged from previous surveys.</a:t>
            </a:r>
          </a:p>
          <a:p>
            <a:pPr lvl="1">
              <a:spcBef>
                <a:spcPts val="0"/>
              </a:spcBef>
              <a:defRPr/>
            </a:pPr>
            <a:r>
              <a:rPr lang="en-AU" sz="1400" dirty="0" smtClean="0"/>
              <a:t>The primary improvements sought were to:  provide clear and detailed explanations, offer good/friendly service and keep in touch.</a:t>
            </a:r>
          </a:p>
          <a:p>
            <a:pPr>
              <a:spcBef>
                <a:spcPts val="1600"/>
              </a:spcBef>
              <a:defRPr/>
            </a:pPr>
            <a:r>
              <a:rPr lang="en-AU" sz="1600" dirty="0" smtClean="0"/>
              <a:t>Awareness and compliance results indicate further improvement is needed in these areas i.e.:</a:t>
            </a:r>
          </a:p>
          <a:p>
            <a:pPr lvl="1">
              <a:spcBef>
                <a:spcPts val="0"/>
              </a:spcBef>
              <a:defRPr/>
            </a:pPr>
            <a:r>
              <a:rPr lang="en-AU" sz="1400" dirty="0" smtClean="0"/>
              <a:t>Only 59% had received the Code of Conduct, 85% a written agreement and just 49% knew how to make a complaint if they were unhappy with the service received.</a:t>
            </a:r>
          </a:p>
          <a:p>
            <a:pPr lvl="1">
              <a:spcBef>
                <a:spcPts val="1600"/>
              </a:spcBef>
              <a:defRPr/>
            </a:pPr>
            <a:endParaRPr lang="en-AU" sz="1400" dirty="0" smtClean="0"/>
          </a:p>
          <a:p>
            <a:pPr lvl="1">
              <a:spcBef>
                <a:spcPts val="1600"/>
              </a:spcBef>
              <a:defRPr/>
            </a:pPr>
            <a:endParaRPr lang="en-AU" sz="1400" dirty="0" smtClean="0"/>
          </a:p>
          <a:p>
            <a:endParaRPr lang="en-NZ" sz="1800" dirty="0" smtClean="0"/>
          </a:p>
          <a:p>
            <a:endParaRPr lang="en-NZ" sz="1800" dirty="0" smtClean="0"/>
          </a:p>
          <a:p>
            <a:endParaRPr lang="en-NZ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E9EBE4-F3A1-465C-A167-7DF6A4F410B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124744"/>
            <a:ext cx="8640960" cy="1440160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US" sz="1500" dirty="0" smtClean="0"/>
              <a:t>82% of applicants who used a licensed adviser were either very satisfied or satisfied with the overall quality of service received.</a:t>
            </a:r>
          </a:p>
          <a:p>
            <a:pPr>
              <a:spcBef>
                <a:spcPts val="800"/>
              </a:spcBef>
            </a:pPr>
            <a:r>
              <a:rPr lang="en-US" sz="1500" dirty="0" smtClean="0"/>
              <a:t>85% said they would be highly likely or likely to recommend their adviser.</a:t>
            </a:r>
          </a:p>
          <a:p>
            <a:pPr>
              <a:spcBef>
                <a:spcPts val="800"/>
              </a:spcBef>
            </a:pPr>
            <a:r>
              <a:rPr lang="en-US" sz="1500" dirty="0" smtClean="0"/>
              <a:t>Both of these results are statistically significantly lower compared to 2012, but with satisfaction remaining well above 2009-2011 results and recommendation still showing an overall increasing trend over time.</a:t>
            </a: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620688"/>
            <a:ext cx="8643937" cy="561975"/>
          </a:xfrm>
        </p:spPr>
        <p:txBody>
          <a:bodyPr/>
          <a:lstStyle/>
          <a:p>
            <a:r>
              <a:rPr lang="en-US" dirty="0" smtClean="0"/>
              <a:t>Overall Satisfaction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592" y="6093296"/>
            <a:ext cx="648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200" dirty="0" smtClean="0">
                <a:latin typeface="Calibri" pitchFamily="34" charset="0"/>
              </a:rPr>
              <a:t>Base: Total sample (used a licensed adviser) 2011 n=508, 2012 n=598, 2013 n=1,053</a:t>
            </a:r>
            <a:endParaRPr lang="en-NZ" sz="1200" dirty="0">
              <a:latin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3608" y="6381328"/>
            <a:ext cx="255374" cy="183366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9" name="TextBox 8"/>
          <p:cNvSpPr txBox="1"/>
          <p:nvPr/>
        </p:nvSpPr>
        <p:spPr>
          <a:xfrm>
            <a:off x="1259632" y="6392214"/>
            <a:ext cx="64807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100" dirty="0" smtClean="0">
                <a:latin typeface="Calibri" pitchFamily="34" charset="0"/>
              </a:rPr>
              <a:t>= statistically significantly </a:t>
            </a:r>
            <a:r>
              <a:rPr lang="en-NZ" sz="1100" u="sng" dirty="0" smtClean="0">
                <a:latin typeface="Calibri" pitchFamily="34" charset="0"/>
              </a:rPr>
              <a:t>higher</a:t>
            </a:r>
            <a:r>
              <a:rPr lang="en-NZ" sz="1100" dirty="0" smtClean="0">
                <a:latin typeface="Calibri" pitchFamily="34" charset="0"/>
              </a:rPr>
              <a:t> result compared to 2012 </a:t>
            </a:r>
          </a:p>
          <a:p>
            <a:r>
              <a:rPr lang="en-NZ" sz="1100" dirty="0" smtClean="0">
                <a:latin typeface="Calibri" pitchFamily="34" charset="0"/>
              </a:rPr>
              <a:t>= statistically significantly </a:t>
            </a:r>
            <a:r>
              <a:rPr lang="en-NZ" sz="1100" u="sng" dirty="0" smtClean="0">
                <a:latin typeface="Calibri" pitchFamily="34" charset="0"/>
              </a:rPr>
              <a:t>lower</a:t>
            </a:r>
            <a:r>
              <a:rPr lang="en-NZ" sz="1100" dirty="0" smtClean="0">
                <a:latin typeface="Calibri" pitchFamily="34" charset="0"/>
              </a:rPr>
              <a:t> result compared to 2012 </a:t>
            </a:r>
          </a:p>
          <a:p>
            <a:endParaRPr lang="en-NZ" sz="1100" dirty="0">
              <a:latin typeface="Calibri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43608" y="6638394"/>
            <a:ext cx="255374" cy="183366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71157" y="6618719"/>
            <a:ext cx="2133600" cy="476250"/>
          </a:xfrm>
        </p:spPr>
        <p:txBody>
          <a:bodyPr/>
          <a:lstStyle/>
          <a:p>
            <a:pPr>
              <a:defRPr/>
            </a:pPr>
            <a:fld id="{78E9EBE4-F3A1-465C-A167-7DF6A4F410B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graphicFrame>
        <p:nvGraphicFramePr>
          <p:cNvPr id="12" name="Chart 11"/>
          <p:cNvGraphicFramePr/>
          <p:nvPr/>
        </p:nvGraphicFramePr>
        <p:xfrm>
          <a:off x="899592" y="2780928"/>
          <a:ext cx="712879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268760"/>
            <a:ext cx="8640960" cy="792088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US" sz="1500" dirty="0" smtClean="0"/>
              <a:t>The top 5 reasons for being satisfied /dissatisfied overall with the service received are shown below.  The reasons given remain largely unchanged from earlier surveys.</a:t>
            </a:r>
          </a:p>
          <a:p>
            <a:pPr>
              <a:spcBef>
                <a:spcPts val="800"/>
              </a:spcBef>
            </a:pPr>
            <a:r>
              <a:rPr lang="en-US" sz="1600" dirty="0" smtClean="0"/>
              <a:t>However, this year there was an increase in clients saying they were satisfied overall because their adviser explained things clearly (18%, up from 11% in 2012 and 10% in 2010). </a:t>
            </a:r>
            <a:endParaRPr lang="en-NZ" sz="1600" dirty="0" smtClean="0"/>
          </a:p>
          <a:p>
            <a:pPr>
              <a:spcBef>
                <a:spcPts val="800"/>
              </a:spcBef>
            </a:pPr>
            <a:endParaRPr lang="en-US" sz="1500" dirty="0" smtClean="0"/>
          </a:p>
          <a:p>
            <a:pPr>
              <a:spcBef>
                <a:spcPts val="800"/>
              </a:spcBef>
            </a:pPr>
            <a:endParaRPr lang="en-US" sz="1500" dirty="0" smtClean="0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620688"/>
            <a:ext cx="8643937" cy="561975"/>
          </a:xfrm>
        </p:spPr>
        <p:txBody>
          <a:bodyPr/>
          <a:lstStyle/>
          <a:p>
            <a:r>
              <a:rPr lang="en-US" dirty="0" smtClean="0"/>
              <a:t>Reasons for Satisfaction / Dissatisfaction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592" y="6093296"/>
            <a:ext cx="648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200" dirty="0" smtClean="0">
                <a:latin typeface="Calibri" pitchFamily="34" charset="0"/>
              </a:rPr>
              <a:t>Base: Total sample (used a licensed adviser) 2013 n=1,053</a:t>
            </a:r>
            <a:endParaRPr lang="en-NZ" sz="1200" dirty="0">
              <a:latin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3608" y="6381328"/>
            <a:ext cx="255374" cy="183366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9" name="TextBox 8"/>
          <p:cNvSpPr txBox="1"/>
          <p:nvPr/>
        </p:nvSpPr>
        <p:spPr>
          <a:xfrm>
            <a:off x="1259632" y="6392214"/>
            <a:ext cx="64807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100" dirty="0" smtClean="0">
                <a:latin typeface="Calibri" pitchFamily="34" charset="0"/>
              </a:rPr>
              <a:t>= statistically significantly </a:t>
            </a:r>
            <a:r>
              <a:rPr lang="en-NZ" sz="1100" u="sng" dirty="0" smtClean="0">
                <a:latin typeface="Calibri" pitchFamily="34" charset="0"/>
              </a:rPr>
              <a:t>higher</a:t>
            </a:r>
            <a:r>
              <a:rPr lang="en-NZ" sz="1100" dirty="0" smtClean="0">
                <a:latin typeface="Calibri" pitchFamily="34" charset="0"/>
              </a:rPr>
              <a:t> result compared to 2012 </a:t>
            </a:r>
          </a:p>
          <a:p>
            <a:r>
              <a:rPr lang="en-NZ" sz="1100" dirty="0" smtClean="0">
                <a:latin typeface="Calibri" pitchFamily="34" charset="0"/>
              </a:rPr>
              <a:t>= statistically significantly </a:t>
            </a:r>
            <a:r>
              <a:rPr lang="en-NZ" sz="1100" u="sng" dirty="0" smtClean="0">
                <a:latin typeface="Calibri" pitchFamily="34" charset="0"/>
              </a:rPr>
              <a:t>lower</a:t>
            </a:r>
            <a:r>
              <a:rPr lang="en-NZ" sz="1100" dirty="0" smtClean="0">
                <a:latin typeface="Calibri" pitchFamily="34" charset="0"/>
              </a:rPr>
              <a:t> result compared to 2012 </a:t>
            </a:r>
          </a:p>
          <a:p>
            <a:endParaRPr lang="en-NZ" sz="1100" dirty="0">
              <a:latin typeface="Calibri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43608" y="6638394"/>
            <a:ext cx="255374" cy="183366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71157" y="6618719"/>
            <a:ext cx="2133600" cy="476250"/>
          </a:xfrm>
        </p:spPr>
        <p:txBody>
          <a:bodyPr/>
          <a:lstStyle/>
          <a:p>
            <a:pPr>
              <a:defRPr/>
            </a:pPr>
            <a:fld id="{78E9EBE4-F3A1-465C-A167-7DF6A4F410B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graphicFrame>
        <p:nvGraphicFramePr>
          <p:cNvPr id="12" name="Chart 11"/>
          <p:cNvGraphicFramePr/>
          <p:nvPr/>
        </p:nvGraphicFramePr>
        <p:xfrm>
          <a:off x="144016" y="3212976"/>
          <a:ext cx="442798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hart 13"/>
          <p:cNvGraphicFramePr/>
          <p:nvPr/>
        </p:nvGraphicFramePr>
        <p:xfrm>
          <a:off x="4392488" y="3284984"/>
          <a:ext cx="4499992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11560" y="2813446"/>
            <a:ext cx="34563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1400" b="1" dirty="0" smtClean="0">
                <a:solidFill>
                  <a:schemeClr val="accent6"/>
                </a:solidFill>
                <a:latin typeface="Calibri" pitchFamily="34" charset="0"/>
              </a:rPr>
              <a:t>Main Reasons for Being Satisfied</a:t>
            </a:r>
            <a:endParaRPr lang="en-NZ" sz="1400" b="1" dirty="0">
              <a:solidFill>
                <a:schemeClr val="accent6"/>
              </a:solidFill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64088" y="2833191"/>
            <a:ext cx="34563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400" b="1" dirty="0" smtClean="0">
                <a:solidFill>
                  <a:schemeClr val="accent6"/>
                </a:solidFill>
                <a:latin typeface="Calibri" pitchFamily="34" charset="0"/>
              </a:rPr>
              <a:t>Main Reasons for Being Dissatisfied</a:t>
            </a:r>
            <a:endParaRPr lang="en-NZ" sz="1400" b="1" dirty="0">
              <a:solidFill>
                <a:schemeClr val="accent6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788024" y="6093296"/>
            <a:ext cx="4355976" cy="764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052736"/>
            <a:ext cx="4320480" cy="4725144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US" sz="1500" dirty="0" smtClean="0"/>
              <a:t>Ratings of adviser performance ranged from a high of 93% to a low of 70%.</a:t>
            </a:r>
          </a:p>
          <a:p>
            <a:pPr>
              <a:spcBef>
                <a:spcPts val="800"/>
              </a:spcBef>
            </a:pPr>
            <a:r>
              <a:rPr lang="en-US" sz="1500" dirty="0" smtClean="0"/>
              <a:t>Advisers were rated as performing very well or well by 80% or more of clients on all but four of the 37 measures.</a:t>
            </a:r>
          </a:p>
          <a:p>
            <a:r>
              <a:rPr lang="en-US" sz="1500" dirty="0" smtClean="0"/>
              <a:t>Performance was mostly stable or showed small declines (no attributes showed a statistically significant increase from 2012).  </a:t>
            </a:r>
          </a:p>
          <a:p>
            <a:r>
              <a:rPr lang="en-US" sz="1500" dirty="0" smtClean="0"/>
              <a:t>Attributes with the greatest  decline from 2012 ratings were:</a:t>
            </a:r>
          </a:p>
          <a:p>
            <a:pPr lvl="1">
              <a:spcBef>
                <a:spcPts val="0"/>
              </a:spcBef>
            </a:pPr>
            <a:endParaRPr lang="en-US" sz="1400" dirty="0" smtClean="0"/>
          </a:p>
          <a:p>
            <a:pPr lvl="1">
              <a:spcBef>
                <a:spcPts val="0"/>
              </a:spcBef>
            </a:pPr>
            <a:r>
              <a:rPr lang="en-US" sz="1400" dirty="0" smtClean="0"/>
              <a:t>Returning personal information on request (84%; down from 92% in 2012);</a:t>
            </a:r>
            <a:endParaRPr lang="en-NZ" sz="1400" dirty="0" smtClean="0"/>
          </a:p>
          <a:p>
            <a:pPr lvl="1">
              <a:spcBef>
                <a:spcPts val="0"/>
              </a:spcBef>
            </a:pPr>
            <a:r>
              <a:rPr lang="en-US" sz="1400" dirty="0" smtClean="0"/>
              <a:t>Delivering services within the agreed timeframe (83%, down from 88%);</a:t>
            </a:r>
            <a:endParaRPr lang="en-NZ" sz="1400" dirty="0" smtClean="0"/>
          </a:p>
          <a:p>
            <a:pPr lvl="1">
              <a:spcBef>
                <a:spcPts val="0"/>
              </a:spcBef>
            </a:pPr>
            <a:r>
              <a:rPr lang="en-US" sz="1400" dirty="0" smtClean="0"/>
              <a:t>Representing my interests well (86%, down from 90%);</a:t>
            </a:r>
            <a:endParaRPr lang="en-NZ" sz="1400" dirty="0" smtClean="0"/>
          </a:p>
          <a:p>
            <a:pPr lvl="1">
              <a:spcBef>
                <a:spcPts val="0"/>
              </a:spcBef>
            </a:pPr>
            <a:r>
              <a:rPr lang="en-US" sz="1400" dirty="0" smtClean="0"/>
              <a:t>Recording and agreeing any changes to the agreement in writing (86%, down from 90%); and</a:t>
            </a:r>
            <a:endParaRPr lang="en-NZ" sz="1400" dirty="0" smtClean="0"/>
          </a:p>
          <a:p>
            <a:pPr lvl="1">
              <a:spcBef>
                <a:spcPts val="0"/>
              </a:spcBef>
            </a:pPr>
            <a:r>
              <a:rPr lang="en-US" sz="1400" dirty="0" smtClean="0"/>
              <a:t>Delivering services within a reasonable amount of time (84%, down from 88%).</a:t>
            </a:r>
            <a:endParaRPr lang="en-NZ" sz="14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548680"/>
            <a:ext cx="8643937" cy="561975"/>
          </a:xfrm>
        </p:spPr>
        <p:txBody>
          <a:bodyPr/>
          <a:lstStyle/>
          <a:p>
            <a:r>
              <a:rPr lang="en-US" dirty="0" smtClean="0"/>
              <a:t>Adviser Performance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4499992" y="1340768"/>
          <a:ext cx="453650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71157" y="6618719"/>
            <a:ext cx="2133600" cy="476250"/>
          </a:xfrm>
        </p:spPr>
        <p:txBody>
          <a:bodyPr/>
          <a:lstStyle/>
          <a:p>
            <a:pPr>
              <a:defRPr/>
            </a:pPr>
            <a:fld id="{78E9EBE4-F3A1-465C-A167-7DF6A4F410B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220072" y="1052736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1400" b="1" dirty="0" smtClean="0">
                <a:solidFill>
                  <a:schemeClr val="accent6"/>
                </a:solidFill>
                <a:latin typeface="Calibri" pitchFamily="34" charset="0"/>
              </a:rPr>
              <a:t>Top 5 Areas of Performance 2012/13</a:t>
            </a:r>
            <a:endParaRPr lang="en-NZ" sz="1400" b="1" dirty="0">
              <a:solidFill>
                <a:schemeClr val="accent6"/>
              </a:solidFill>
              <a:latin typeface="Calibri" pitchFamily="34" charset="0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4644008" y="3861048"/>
          <a:ext cx="4320480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76056" y="3645024"/>
            <a:ext cx="3888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1400" b="1" dirty="0" smtClean="0">
                <a:solidFill>
                  <a:schemeClr val="accent6"/>
                </a:solidFill>
                <a:latin typeface="Calibri" pitchFamily="34" charset="0"/>
              </a:rPr>
              <a:t>Bottom 5 Areas Performance 2012/13</a:t>
            </a:r>
            <a:endParaRPr lang="en-NZ" sz="1400" b="1" dirty="0">
              <a:solidFill>
                <a:schemeClr val="accent6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6096" y="6320353"/>
            <a:ext cx="64807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100" dirty="0" smtClean="0">
                <a:latin typeface="Calibri" pitchFamily="34" charset="0"/>
              </a:rPr>
              <a:t>Base: Total sample (used a licensed adviser) 2013 n=1,053</a:t>
            </a:r>
            <a:endParaRPr lang="en-NZ" sz="1100" dirty="0">
              <a:latin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268760"/>
            <a:ext cx="8640960" cy="1152128"/>
          </a:xfrm>
        </p:spPr>
        <p:txBody>
          <a:bodyPr/>
          <a:lstStyle/>
          <a:p>
            <a:r>
              <a:rPr lang="en-US" sz="1500" dirty="0" smtClean="0"/>
              <a:t>Unprompted, the benefits of using a licensed adviser most commonly mentioned were: knowledge/experience/advice (44%) ; easy/hassle-free (25%); good/helpful service (17%); and fast/saves time (16%).</a:t>
            </a:r>
            <a:endParaRPr lang="en-NZ" sz="1500" dirty="0" smtClean="0"/>
          </a:p>
          <a:p>
            <a:r>
              <a:rPr lang="en-US" sz="1500" dirty="0" smtClean="0"/>
              <a:t>More than eight in ten clients agreed or strongly agreed </a:t>
            </a:r>
            <a:r>
              <a:rPr lang="en-NZ" sz="1500" dirty="0" smtClean="0"/>
              <a:t>with the statements shown below:</a:t>
            </a:r>
          </a:p>
          <a:p>
            <a:pPr lvl="0"/>
            <a:endParaRPr lang="en-NZ" sz="1500" dirty="0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620688"/>
            <a:ext cx="8643937" cy="561975"/>
          </a:xfrm>
        </p:spPr>
        <p:txBody>
          <a:bodyPr/>
          <a:lstStyle/>
          <a:p>
            <a:r>
              <a:rPr lang="en-US" smtClean="0"/>
              <a:t>Perceived Benefits </a:t>
            </a:r>
            <a:r>
              <a:rPr lang="en-US" dirty="0" smtClean="0"/>
              <a:t>of Using a Licensed Adviser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971600" y="2420888"/>
          <a:ext cx="7272808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71600" y="6453336"/>
            <a:ext cx="648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200" dirty="0" smtClean="0">
                <a:latin typeface="Calibri" pitchFamily="34" charset="0"/>
              </a:rPr>
              <a:t>Base: Total sample (used a licensed adviser 2013) n=1,053</a:t>
            </a:r>
            <a:endParaRPr lang="en-NZ" sz="1200" dirty="0">
              <a:latin typeface="Calibri" pitchFamily="34" charset="0"/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71157" y="6618719"/>
            <a:ext cx="2133600" cy="476250"/>
          </a:xfrm>
        </p:spPr>
        <p:txBody>
          <a:bodyPr/>
          <a:lstStyle/>
          <a:p>
            <a:pPr>
              <a:defRPr/>
            </a:pPr>
            <a:fld id="{78E9EBE4-F3A1-465C-A167-7DF6A4F410B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268760"/>
            <a:ext cx="8640960" cy="2304256"/>
          </a:xfrm>
        </p:spPr>
        <p:txBody>
          <a:bodyPr/>
          <a:lstStyle/>
          <a:p>
            <a:r>
              <a:rPr lang="en-US" sz="1500" dirty="0" smtClean="0"/>
              <a:t>Clients were divided on the ease of making an application for a visa.  Just over a quarter  felt it was 'very easy' or 'easy' while a similar proportion felt it was 'very difficult' or 'difficult'.</a:t>
            </a:r>
          </a:p>
          <a:p>
            <a:r>
              <a:rPr lang="en-US" sz="1500" dirty="0" smtClean="0"/>
              <a:t>The main reasons clients felt it was easy (unprompted) were:  the adviser helped/did the work (18%); it's not difficult if you follow the processes/rules (12%); and the overall process is not difficult (8%).</a:t>
            </a:r>
          </a:p>
          <a:p>
            <a:pPr lvl="0"/>
            <a:r>
              <a:rPr lang="en-US" sz="1500" dirty="0" smtClean="0"/>
              <a:t>The main reasons clients felt it was difficult (unprompted) were: the overall process is difficult/complex (19%);</a:t>
            </a:r>
            <a:r>
              <a:rPr lang="en-NZ" sz="1500" dirty="0" smtClean="0"/>
              <a:t> t</a:t>
            </a:r>
            <a:r>
              <a:rPr lang="en-US" sz="1500" dirty="0" smtClean="0"/>
              <a:t>he evidence/supporting documents required (13%); and</a:t>
            </a:r>
            <a:r>
              <a:rPr lang="en-NZ" sz="1500" dirty="0" smtClean="0"/>
              <a:t> i</a:t>
            </a:r>
            <a:r>
              <a:rPr lang="en-US" sz="1500" dirty="0" smtClean="0"/>
              <a:t>t’s a slow/lengthy process (11%).</a:t>
            </a:r>
            <a:endParaRPr lang="en-NZ" sz="1500" dirty="0" smtClean="0"/>
          </a:p>
          <a:p>
            <a:endParaRPr lang="en-NZ" sz="1400" dirty="0" smtClean="0"/>
          </a:p>
          <a:p>
            <a:endParaRPr lang="en-NZ" sz="1400" dirty="0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620688"/>
            <a:ext cx="8643937" cy="561975"/>
          </a:xfrm>
        </p:spPr>
        <p:txBody>
          <a:bodyPr/>
          <a:lstStyle/>
          <a:p>
            <a:r>
              <a:rPr lang="en-US" dirty="0" smtClean="0"/>
              <a:t>Overall Ease of Making an Application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1187624" y="2564904"/>
          <a:ext cx="684076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71157" y="6618719"/>
            <a:ext cx="2133600" cy="476250"/>
          </a:xfrm>
        </p:spPr>
        <p:txBody>
          <a:bodyPr/>
          <a:lstStyle/>
          <a:p>
            <a:pPr>
              <a:defRPr/>
            </a:pPr>
            <a:fld id="{78E9EBE4-F3A1-465C-A167-7DF6A4F410B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43608" y="6504799"/>
            <a:ext cx="648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200" dirty="0" smtClean="0">
                <a:latin typeface="Calibri" pitchFamily="34" charset="0"/>
              </a:rPr>
              <a:t>Base: Total sample (used a licensed adviser) 2013 n=1,053</a:t>
            </a:r>
            <a:endParaRPr lang="en-NZ" sz="1200" dirty="0">
              <a:latin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1208</Words>
  <Application>Microsoft Office PowerPoint</Application>
  <PresentationFormat>On-screen Show (4:3)</PresentationFormat>
  <Paragraphs>114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Custom Design</vt:lpstr>
      <vt:lpstr>Summary of Key Results from the  2012/2013 Survey of Visa Applicants  Who Used a Licensed Adviser</vt:lpstr>
      <vt:lpstr>Background</vt:lpstr>
      <vt:lpstr>Survey Approach &amp; Sample</vt:lpstr>
      <vt:lpstr>Key Headlines</vt:lpstr>
      <vt:lpstr>Overall Satisfaction</vt:lpstr>
      <vt:lpstr>Reasons for Satisfaction / Dissatisfaction</vt:lpstr>
      <vt:lpstr>Adviser Performance</vt:lpstr>
      <vt:lpstr>Perceived Benefits of Using a Licensed Adviser</vt:lpstr>
      <vt:lpstr>Overall Ease of Making an Application</vt:lpstr>
      <vt:lpstr>Suggested Improvements</vt:lpstr>
      <vt:lpstr>Awareness and Compliance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2013-08-29T01:37:33Z</dcterms:created>
  <dcterms:modified xsi:type="dcterms:W3CDTF">2013-08-29T01:37:42Z</dcterms:modified>
</cp:coreProperties>
</file>