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49" r:id="rId1"/>
  </p:sldMasterIdLst>
  <p:notesMasterIdLst>
    <p:notesMasterId r:id="rId13"/>
  </p:notesMasterIdLst>
  <p:handoutMasterIdLst>
    <p:handoutMasterId r:id="rId14"/>
  </p:handoutMasterIdLst>
  <p:sldIdLst>
    <p:sldId id="256" r:id="rId2"/>
    <p:sldId id="275" r:id="rId3"/>
    <p:sldId id="296" r:id="rId4"/>
    <p:sldId id="288" r:id="rId5"/>
    <p:sldId id="290" r:id="rId6"/>
    <p:sldId id="299" r:id="rId7"/>
    <p:sldId id="300" r:id="rId8"/>
    <p:sldId id="291" r:id="rId9"/>
    <p:sldId id="298" r:id="rId10"/>
    <p:sldId id="293" r:id="rId11"/>
    <p:sldId id="295" r:id="rId12"/>
  </p:sldIdLst>
  <p:sldSz cx="9144000" cy="6858000" type="screen4x3"/>
  <p:notesSz cx="6807200" cy="9939338"/>
  <p:defaultTextStyle>
    <a:defPPr>
      <a:defRPr lang="en-US"/>
    </a:defPPr>
    <a:lvl1pPr algn="l" rtl="0" fontAlgn="base">
      <a:spcBef>
        <a:spcPct val="0"/>
      </a:spcBef>
      <a:spcAft>
        <a:spcPct val="0"/>
      </a:spcAft>
      <a:defRPr sz="1600" kern="1200">
        <a:solidFill>
          <a:schemeClr val="tx1"/>
        </a:solidFill>
        <a:latin typeface="Arial" charset="0"/>
        <a:ea typeface="+mn-ea"/>
        <a:cs typeface="+mn-cs"/>
      </a:defRPr>
    </a:lvl1pPr>
    <a:lvl2pPr marL="457200" algn="l" rtl="0" fontAlgn="base">
      <a:spcBef>
        <a:spcPct val="0"/>
      </a:spcBef>
      <a:spcAft>
        <a:spcPct val="0"/>
      </a:spcAft>
      <a:defRPr sz="1600" kern="1200">
        <a:solidFill>
          <a:schemeClr val="tx1"/>
        </a:solidFill>
        <a:latin typeface="Arial" charset="0"/>
        <a:ea typeface="+mn-ea"/>
        <a:cs typeface="+mn-cs"/>
      </a:defRPr>
    </a:lvl2pPr>
    <a:lvl3pPr marL="914400" algn="l" rtl="0" fontAlgn="base">
      <a:spcBef>
        <a:spcPct val="0"/>
      </a:spcBef>
      <a:spcAft>
        <a:spcPct val="0"/>
      </a:spcAft>
      <a:defRPr sz="1600" kern="1200">
        <a:solidFill>
          <a:schemeClr val="tx1"/>
        </a:solidFill>
        <a:latin typeface="Arial" charset="0"/>
        <a:ea typeface="+mn-ea"/>
        <a:cs typeface="+mn-cs"/>
      </a:defRPr>
    </a:lvl3pPr>
    <a:lvl4pPr marL="1371600" algn="l" rtl="0" fontAlgn="base">
      <a:spcBef>
        <a:spcPct val="0"/>
      </a:spcBef>
      <a:spcAft>
        <a:spcPct val="0"/>
      </a:spcAft>
      <a:defRPr sz="1600" kern="1200">
        <a:solidFill>
          <a:schemeClr val="tx1"/>
        </a:solidFill>
        <a:latin typeface="Arial" charset="0"/>
        <a:ea typeface="+mn-ea"/>
        <a:cs typeface="+mn-cs"/>
      </a:defRPr>
    </a:lvl4pPr>
    <a:lvl5pPr marL="1828800" algn="l" rtl="0" fontAlgn="base">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885EA"/>
    <a:srgbClr val="5B76E7"/>
    <a:srgbClr val="666699"/>
    <a:srgbClr val="97AFE5"/>
    <a:srgbClr val="4060A6"/>
    <a:srgbClr val="C5C4A4"/>
    <a:srgbClr val="CECEC8"/>
    <a:srgbClr val="4B6DB9"/>
    <a:srgbClr val="DCDCDC"/>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93898" autoAdjust="0"/>
  </p:normalViewPr>
  <p:slideViewPr>
    <p:cSldViewPr>
      <p:cViewPr varScale="1">
        <p:scale>
          <a:sx n="111" d="100"/>
          <a:sy n="111" d="100"/>
        </p:scale>
        <p:origin x="-89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3.1203564187312609E-2"/>
          <c:y val="0.18402412651824221"/>
          <c:w val="0.93750057863941061"/>
          <c:h val="0.70268936526432468"/>
        </c:manualLayout>
      </c:layout>
      <c:barChart>
        <c:barDir val="col"/>
        <c:grouping val="clustered"/>
        <c:varyColors val="0"/>
        <c:ser>
          <c:idx val="0"/>
          <c:order val="0"/>
          <c:tx>
            <c:strRef>
              <c:f>Sheet1!$B$1</c:f>
              <c:strCache>
                <c:ptCount val="1"/>
                <c:pt idx="0">
                  <c:v>2008/09</c:v>
                </c:pt>
              </c:strCache>
            </c:strRef>
          </c:tx>
          <c:spPr>
            <a:solidFill>
              <a:srgbClr val="CECEC8"/>
            </a:solidFill>
          </c:spPr>
          <c:invertIfNegative val="0"/>
          <c:dLbls>
            <c:txPr>
              <a:bodyPr/>
              <a:lstStyle/>
              <a:p>
                <a:pPr>
                  <a:defRPr sz="1300">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Sheet1!$A$2:$A$3</c:f>
              <c:strCache>
                <c:ptCount val="2"/>
                <c:pt idx="0">
                  <c:v>Overall satisfaction</c:v>
                </c:pt>
                <c:pt idx="1">
                  <c:v>Would recommend adviser</c:v>
                </c:pt>
              </c:strCache>
            </c:strRef>
          </c:cat>
          <c:val>
            <c:numRef>
              <c:f>Sheet1!$B$2:$B$3</c:f>
              <c:numCache>
                <c:formatCode>0%</c:formatCode>
                <c:ptCount val="2"/>
                <c:pt idx="0">
                  <c:v>0.72000000000000064</c:v>
                </c:pt>
                <c:pt idx="1">
                  <c:v>0.79</c:v>
                </c:pt>
              </c:numCache>
            </c:numRef>
          </c:val>
        </c:ser>
        <c:ser>
          <c:idx val="1"/>
          <c:order val="1"/>
          <c:tx>
            <c:strRef>
              <c:f>Sheet1!$C$1</c:f>
              <c:strCache>
                <c:ptCount val="1"/>
                <c:pt idx="0">
                  <c:v>2009/10</c:v>
                </c:pt>
              </c:strCache>
            </c:strRef>
          </c:tx>
          <c:spPr>
            <a:solidFill>
              <a:srgbClr val="C5C4A4"/>
            </a:solidFill>
          </c:spPr>
          <c:invertIfNegative val="0"/>
          <c:dLbls>
            <c:txPr>
              <a:bodyPr/>
              <a:lstStyle/>
              <a:p>
                <a:pPr algn="ctr">
                  <a:defRPr lang="en-NZ" sz="13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Sheet1!$A$2:$A$3</c:f>
              <c:strCache>
                <c:ptCount val="2"/>
                <c:pt idx="0">
                  <c:v>Overall satisfaction</c:v>
                </c:pt>
                <c:pt idx="1">
                  <c:v>Would recommend adviser</c:v>
                </c:pt>
              </c:strCache>
            </c:strRef>
          </c:cat>
          <c:val>
            <c:numRef>
              <c:f>Sheet1!$C$2:$C$3</c:f>
              <c:numCache>
                <c:formatCode>0%</c:formatCode>
                <c:ptCount val="2"/>
                <c:pt idx="0">
                  <c:v>0.76000000000000079</c:v>
                </c:pt>
                <c:pt idx="1">
                  <c:v>0.8</c:v>
                </c:pt>
              </c:numCache>
            </c:numRef>
          </c:val>
        </c:ser>
        <c:ser>
          <c:idx val="2"/>
          <c:order val="2"/>
          <c:tx>
            <c:strRef>
              <c:f>Sheet1!$D$1</c:f>
              <c:strCache>
                <c:ptCount val="1"/>
                <c:pt idx="0">
                  <c:v>2010/11</c:v>
                </c:pt>
              </c:strCache>
            </c:strRef>
          </c:tx>
          <c:spPr>
            <a:solidFill>
              <a:srgbClr val="97AFE5"/>
            </a:solidFill>
          </c:spPr>
          <c:invertIfNegative val="0"/>
          <c:dLbls>
            <c:txPr>
              <a:bodyPr/>
              <a:lstStyle/>
              <a:p>
                <a:pPr algn="ctr">
                  <a:defRPr lang="en-NZ" sz="13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Sheet1!$A$2:$A$3</c:f>
              <c:strCache>
                <c:ptCount val="2"/>
                <c:pt idx="0">
                  <c:v>Overall satisfaction</c:v>
                </c:pt>
                <c:pt idx="1">
                  <c:v>Would recommend adviser</c:v>
                </c:pt>
              </c:strCache>
            </c:strRef>
          </c:cat>
          <c:val>
            <c:numRef>
              <c:f>Sheet1!$D$2:$D$3</c:f>
              <c:numCache>
                <c:formatCode>0%</c:formatCode>
                <c:ptCount val="2"/>
                <c:pt idx="0">
                  <c:v>0.75000000000000078</c:v>
                </c:pt>
                <c:pt idx="1">
                  <c:v>0.82000000000000062</c:v>
                </c:pt>
              </c:numCache>
            </c:numRef>
          </c:val>
        </c:ser>
        <c:ser>
          <c:idx val="3"/>
          <c:order val="3"/>
          <c:tx>
            <c:strRef>
              <c:f>Sheet1!$E$1</c:f>
              <c:strCache>
                <c:ptCount val="1"/>
                <c:pt idx="0">
                  <c:v>2011/12</c:v>
                </c:pt>
              </c:strCache>
            </c:strRef>
          </c:tx>
          <c:spPr>
            <a:solidFill>
              <a:srgbClr val="5885EA"/>
            </a:solidFill>
          </c:spPr>
          <c:invertIfNegative val="0"/>
          <c:dLbls>
            <c:txPr>
              <a:bodyPr/>
              <a:lstStyle/>
              <a:p>
                <a:pPr algn="ctr">
                  <a:defRPr lang="en-NZ" sz="13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Sheet1!$A$2:$A$3</c:f>
              <c:strCache>
                <c:ptCount val="2"/>
                <c:pt idx="0">
                  <c:v>Overall satisfaction</c:v>
                </c:pt>
                <c:pt idx="1">
                  <c:v>Would recommend adviser</c:v>
                </c:pt>
              </c:strCache>
            </c:strRef>
          </c:cat>
          <c:val>
            <c:numRef>
              <c:f>Sheet1!$E$2:$E$3</c:f>
              <c:numCache>
                <c:formatCode>0%</c:formatCode>
                <c:ptCount val="2"/>
                <c:pt idx="0">
                  <c:v>0.87000000000000066</c:v>
                </c:pt>
                <c:pt idx="1">
                  <c:v>0.9</c:v>
                </c:pt>
              </c:numCache>
            </c:numRef>
          </c:val>
        </c:ser>
        <c:ser>
          <c:idx val="4"/>
          <c:order val="4"/>
          <c:tx>
            <c:strRef>
              <c:f>Sheet1!$F$1</c:f>
              <c:strCache>
                <c:ptCount val="1"/>
                <c:pt idx="0">
                  <c:v>2012/13</c:v>
                </c:pt>
              </c:strCache>
            </c:strRef>
          </c:tx>
          <c:spPr>
            <a:solidFill>
              <a:srgbClr val="4060A6"/>
            </a:solidFill>
          </c:spPr>
          <c:invertIfNegative val="0"/>
          <c:dLbls>
            <c:txPr>
              <a:bodyPr/>
              <a:lstStyle/>
              <a:p>
                <a:pPr algn="ctr">
                  <a:defRPr lang="en-NZ" sz="13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Sheet1!$A$2:$A$3</c:f>
              <c:strCache>
                <c:ptCount val="2"/>
                <c:pt idx="0">
                  <c:v>Overall satisfaction</c:v>
                </c:pt>
                <c:pt idx="1">
                  <c:v>Would recommend adviser</c:v>
                </c:pt>
              </c:strCache>
            </c:strRef>
          </c:cat>
          <c:val>
            <c:numRef>
              <c:f>Sheet1!$F$2:$F$3</c:f>
              <c:numCache>
                <c:formatCode>0%</c:formatCode>
                <c:ptCount val="2"/>
                <c:pt idx="0">
                  <c:v>0.82000000000000062</c:v>
                </c:pt>
                <c:pt idx="1">
                  <c:v>0.85000000000000064</c:v>
                </c:pt>
              </c:numCache>
            </c:numRef>
          </c:val>
        </c:ser>
        <c:ser>
          <c:idx val="5"/>
          <c:order val="5"/>
          <c:tx>
            <c:strRef>
              <c:f>Sheet1!$G$1</c:f>
              <c:strCache>
                <c:ptCount val="1"/>
                <c:pt idx="0">
                  <c:v>2013/14</c:v>
                </c:pt>
              </c:strCache>
            </c:strRef>
          </c:tx>
          <c:spPr>
            <a:solidFill>
              <a:srgbClr val="002060"/>
            </a:solidFill>
          </c:spPr>
          <c:invertIfNegative val="0"/>
          <c:dLbls>
            <c:txPr>
              <a:bodyPr/>
              <a:lstStyle/>
              <a:p>
                <a:pPr algn="ctr">
                  <a:defRPr lang="en-NZ" sz="13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Sheet1!$A$2:$A$3</c:f>
              <c:strCache>
                <c:ptCount val="2"/>
                <c:pt idx="0">
                  <c:v>Overall satisfaction</c:v>
                </c:pt>
                <c:pt idx="1">
                  <c:v>Would recommend adviser</c:v>
                </c:pt>
              </c:strCache>
            </c:strRef>
          </c:cat>
          <c:val>
            <c:numRef>
              <c:f>Sheet1!$G$2:$G$3</c:f>
              <c:numCache>
                <c:formatCode>0%</c:formatCode>
                <c:ptCount val="2"/>
                <c:pt idx="0">
                  <c:v>0.83000000000000063</c:v>
                </c:pt>
                <c:pt idx="1">
                  <c:v>0.87000000000000066</c:v>
                </c:pt>
              </c:numCache>
            </c:numRef>
          </c:val>
        </c:ser>
        <c:dLbls>
          <c:showLegendKey val="0"/>
          <c:showVal val="0"/>
          <c:showCatName val="0"/>
          <c:showSerName val="0"/>
          <c:showPercent val="0"/>
          <c:showBubbleSize val="0"/>
        </c:dLbls>
        <c:gapWidth val="150"/>
        <c:axId val="148195584"/>
        <c:axId val="148221952"/>
      </c:barChart>
      <c:catAx>
        <c:axId val="148195584"/>
        <c:scaling>
          <c:orientation val="minMax"/>
        </c:scaling>
        <c:delete val="0"/>
        <c:axPos val="b"/>
        <c:majorTickMark val="out"/>
        <c:minorTickMark val="none"/>
        <c:tickLblPos val="nextTo"/>
        <c:txPr>
          <a:bodyPr/>
          <a:lstStyle/>
          <a:p>
            <a:pPr>
              <a:defRPr sz="1400">
                <a:latin typeface="Tahoma" pitchFamily="34" charset="0"/>
                <a:ea typeface="Tahoma" pitchFamily="34" charset="0"/>
                <a:cs typeface="Tahoma" pitchFamily="34" charset="0"/>
              </a:defRPr>
            </a:pPr>
            <a:endParaRPr lang="en-US"/>
          </a:p>
        </c:txPr>
        <c:crossAx val="148221952"/>
        <c:crosses val="autoZero"/>
        <c:auto val="1"/>
        <c:lblAlgn val="ctr"/>
        <c:lblOffset val="100"/>
        <c:noMultiLvlLbl val="0"/>
      </c:catAx>
      <c:valAx>
        <c:axId val="148221952"/>
        <c:scaling>
          <c:orientation val="minMax"/>
          <c:max val="1"/>
          <c:min val="0"/>
        </c:scaling>
        <c:delete val="1"/>
        <c:axPos val="l"/>
        <c:numFmt formatCode="0%" sourceLinked="0"/>
        <c:majorTickMark val="out"/>
        <c:minorTickMark val="none"/>
        <c:tickLblPos val="none"/>
        <c:crossAx val="148195584"/>
        <c:crosses val="autoZero"/>
        <c:crossBetween val="between"/>
      </c:valAx>
    </c:plotArea>
    <c:legend>
      <c:legendPos val="r"/>
      <c:layout>
        <c:manualLayout>
          <c:xMode val="edge"/>
          <c:yMode val="edge"/>
          <c:x val="6.8775467147870251E-2"/>
          <c:y val="2.0585568011823013E-2"/>
          <c:w val="0.85041350624341405"/>
          <c:h val="9.6444710277669474E-2"/>
        </c:manualLayout>
      </c:layout>
      <c:overlay val="0"/>
      <c:txPr>
        <a:bodyPr/>
        <a:lstStyle/>
        <a:p>
          <a:pPr>
            <a:defRPr sz="1300">
              <a:latin typeface="Tahoma" pitchFamily="34" charset="0"/>
              <a:ea typeface="Tahoma" pitchFamily="34" charset="0"/>
              <a:cs typeface="Tahoma"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6870106220081827E-2"/>
          <c:y val="0.17444498920409829"/>
          <c:w val="0.96008133599190748"/>
          <c:h val="0.53018414620597709"/>
        </c:manualLayout>
      </c:layout>
      <c:barChart>
        <c:barDir val="col"/>
        <c:grouping val="clustered"/>
        <c:varyColors val="0"/>
        <c:ser>
          <c:idx val="0"/>
          <c:order val="0"/>
          <c:tx>
            <c:strRef>
              <c:f>Sheet1!$B$1</c:f>
              <c:strCache>
                <c:ptCount val="1"/>
                <c:pt idx="0">
                  <c:v>2011/12</c:v>
                </c:pt>
              </c:strCache>
            </c:strRef>
          </c:tx>
          <c:spPr>
            <a:solidFill>
              <a:srgbClr val="5885EA"/>
            </a:solidFill>
          </c:spPr>
          <c:invertIfNegative val="0"/>
          <c:dLbls>
            <c:txPr>
              <a:bodyPr/>
              <a:lstStyle/>
              <a:p>
                <a:pPr algn="ctr">
                  <a:defRPr lang="en-NZ" sz="14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Sheet1!$A$2:$A$5</c:f>
              <c:strCache>
                <c:ptCount val="4"/>
                <c:pt idx="0">
                  <c:v>Aware used an adviser who was licensed?</c:v>
                </c:pt>
                <c:pt idx="1">
                  <c:v>Provided with a written agreement?</c:v>
                </c:pt>
                <c:pt idx="2">
                  <c:v>Receive Code of Conduct/Professional Standards?</c:v>
                </c:pt>
                <c:pt idx="3">
                  <c:v>Aware of how to make a complaint?</c:v>
                </c:pt>
              </c:strCache>
            </c:strRef>
          </c:cat>
          <c:val>
            <c:numRef>
              <c:f>Sheet1!$B$2:$B$5</c:f>
              <c:numCache>
                <c:formatCode>0%</c:formatCode>
                <c:ptCount val="4"/>
                <c:pt idx="0">
                  <c:v>0.78</c:v>
                </c:pt>
                <c:pt idx="1">
                  <c:v>0.85000000000000053</c:v>
                </c:pt>
                <c:pt idx="2">
                  <c:v>0.67000000000000082</c:v>
                </c:pt>
                <c:pt idx="3">
                  <c:v>0.53</c:v>
                </c:pt>
              </c:numCache>
            </c:numRef>
          </c:val>
        </c:ser>
        <c:ser>
          <c:idx val="1"/>
          <c:order val="1"/>
          <c:tx>
            <c:strRef>
              <c:f>Sheet1!$C$1</c:f>
              <c:strCache>
                <c:ptCount val="1"/>
                <c:pt idx="0">
                  <c:v>2012/13</c:v>
                </c:pt>
              </c:strCache>
            </c:strRef>
          </c:tx>
          <c:spPr>
            <a:solidFill>
              <a:srgbClr val="4060A6"/>
            </a:solidFill>
          </c:spPr>
          <c:invertIfNegative val="0"/>
          <c:dLbls>
            <c:spPr>
              <a:ln>
                <a:noFill/>
              </a:ln>
            </c:spPr>
            <c:txPr>
              <a:bodyPr/>
              <a:lstStyle/>
              <a:p>
                <a:pPr algn="ctr">
                  <a:defRPr lang="en-NZ" sz="14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Sheet1!$A$2:$A$5</c:f>
              <c:strCache>
                <c:ptCount val="4"/>
                <c:pt idx="0">
                  <c:v>Aware used an adviser who was licensed?</c:v>
                </c:pt>
                <c:pt idx="1">
                  <c:v>Provided with a written agreement?</c:v>
                </c:pt>
                <c:pt idx="2">
                  <c:v>Receive Code of Conduct/Professional Standards?</c:v>
                </c:pt>
                <c:pt idx="3">
                  <c:v>Aware of how to make a complaint?</c:v>
                </c:pt>
              </c:strCache>
            </c:strRef>
          </c:cat>
          <c:val>
            <c:numRef>
              <c:f>Sheet1!$C$2:$C$5</c:f>
              <c:numCache>
                <c:formatCode>0%</c:formatCode>
                <c:ptCount val="4"/>
                <c:pt idx="0">
                  <c:v>0.93</c:v>
                </c:pt>
                <c:pt idx="1">
                  <c:v>0.85000000000000053</c:v>
                </c:pt>
                <c:pt idx="2">
                  <c:v>0.59</c:v>
                </c:pt>
                <c:pt idx="3">
                  <c:v>0.49000000000000027</c:v>
                </c:pt>
              </c:numCache>
            </c:numRef>
          </c:val>
        </c:ser>
        <c:ser>
          <c:idx val="2"/>
          <c:order val="2"/>
          <c:tx>
            <c:strRef>
              <c:f>Sheet1!$D$1</c:f>
              <c:strCache>
                <c:ptCount val="1"/>
                <c:pt idx="0">
                  <c:v>2013/14</c:v>
                </c:pt>
              </c:strCache>
            </c:strRef>
          </c:tx>
          <c:spPr>
            <a:solidFill>
              <a:srgbClr val="002060"/>
            </a:solidFill>
          </c:spPr>
          <c:invertIfNegative val="0"/>
          <c:dLbls>
            <c:txPr>
              <a:bodyPr/>
              <a:lstStyle/>
              <a:p>
                <a:pPr algn="ctr">
                  <a:defRPr lang="en-NZ" sz="14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Sheet1!$A$2:$A$5</c:f>
              <c:strCache>
                <c:ptCount val="4"/>
                <c:pt idx="0">
                  <c:v>Aware used an adviser who was licensed?</c:v>
                </c:pt>
                <c:pt idx="1">
                  <c:v>Provided with a written agreement?</c:v>
                </c:pt>
                <c:pt idx="2">
                  <c:v>Receive Code of Conduct/Professional Standards?</c:v>
                </c:pt>
                <c:pt idx="3">
                  <c:v>Aware of how to make a complaint?</c:v>
                </c:pt>
              </c:strCache>
            </c:strRef>
          </c:cat>
          <c:val>
            <c:numRef>
              <c:f>Sheet1!$D$2:$D$5</c:f>
              <c:numCache>
                <c:formatCode>0%</c:formatCode>
                <c:ptCount val="4"/>
                <c:pt idx="0">
                  <c:v>0.93</c:v>
                </c:pt>
                <c:pt idx="1">
                  <c:v>0.85000000000000053</c:v>
                </c:pt>
                <c:pt idx="2">
                  <c:v>0.64000000000000068</c:v>
                </c:pt>
                <c:pt idx="3">
                  <c:v>0.47000000000000008</c:v>
                </c:pt>
              </c:numCache>
            </c:numRef>
          </c:val>
        </c:ser>
        <c:dLbls>
          <c:showLegendKey val="0"/>
          <c:showVal val="0"/>
          <c:showCatName val="0"/>
          <c:showSerName val="0"/>
          <c:showPercent val="0"/>
          <c:showBubbleSize val="0"/>
        </c:dLbls>
        <c:gapWidth val="150"/>
        <c:axId val="169385344"/>
        <c:axId val="169403520"/>
      </c:barChart>
      <c:catAx>
        <c:axId val="169385344"/>
        <c:scaling>
          <c:orientation val="minMax"/>
        </c:scaling>
        <c:delete val="0"/>
        <c:axPos val="b"/>
        <c:majorTickMark val="out"/>
        <c:minorTickMark val="none"/>
        <c:tickLblPos val="nextTo"/>
        <c:txPr>
          <a:bodyPr/>
          <a:lstStyle/>
          <a:p>
            <a:pPr>
              <a:defRPr sz="1300">
                <a:latin typeface="Tahoma" pitchFamily="34" charset="0"/>
                <a:ea typeface="Tahoma" pitchFamily="34" charset="0"/>
                <a:cs typeface="Tahoma" pitchFamily="34" charset="0"/>
              </a:defRPr>
            </a:pPr>
            <a:endParaRPr lang="en-US"/>
          </a:p>
        </c:txPr>
        <c:crossAx val="169403520"/>
        <c:crosses val="autoZero"/>
        <c:auto val="1"/>
        <c:lblAlgn val="ctr"/>
        <c:lblOffset val="100"/>
        <c:noMultiLvlLbl val="0"/>
      </c:catAx>
      <c:valAx>
        <c:axId val="169403520"/>
        <c:scaling>
          <c:orientation val="minMax"/>
          <c:max val="1"/>
          <c:min val="0"/>
        </c:scaling>
        <c:delete val="1"/>
        <c:axPos val="l"/>
        <c:numFmt formatCode="0%" sourceLinked="0"/>
        <c:majorTickMark val="out"/>
        <c:minorTickMark val="none"/>
        <c:tickLblPos val="none"/>
        <c:crossAx val="169385344"/>
        <c:crosses val="autoZero"/>
        <c:crossBetween val="between"/>
      </c:valAx>
    </c:plotArea>
    <c:legend>
      <c:legendPos val="r"/>
      <c:layout>
        <c:manualLayout>
          <c:xMode val="edge"/>
          <c:yMode val="edge"/>
          <c:x val="0.24216560478787391"/>
          <c:y val="1.9911336382125343E-2"/>
          <c:w val="0.50478280191089886"/>
          <c:h val="8.5033728136487352E-2"/>
        </c:manualLayout>
      </c:layout>
      <c:overlay val="0"/>
      <c:txPr>
        <a:bodyPr/>
        <a:lstStyle/>
        <a:p>
          <a:pPr>
            <a:defRPr sz="1300">
              <a:latin typeface="Tahoma" pitchFamily="34" charset="0"/>
              <a:ea typeface="Tahoma" pitchFamily="34" charset="0"/>
              <a:cs typeface="Tahoma"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0.48596639094388566"/>
          <c:y val="3.3418329862990134E-2"/>
          <c:w val="0.47673560962362205"/>
          <c:h val="0.94343987820797692"/>
        </c:manualLayout>
      </c:layout>
      <c:barChart>
        <c:barDir val="bar"/>
        <c:grouping val="clustered"/>
        <c:varyColors val="0"/>
        <c:ser>
          <c:idx val="0"/>
          <c:order val="0"/>
          <c:tx>
            <c:strRef>
              <c:f>Sheet1!$B$1</c:f>
              <c:strCache>
                <c:ptCount val="1"/>
                <c:pt idx="0">
                  <c:v>2014</c:v>
                </c:pt>
              </c:strCache>
            </c:strRef>
          </c:tx>
          <c:spPr>
            <a:solidFill>
              <a:srgbClr val="002060"/>
            </a:solidFill>
          </c:spPr>
          <c:invertIfNegative val="0"/>
          <c:dLbls>
            <c:txPr>
              <a:bodyPr/>
              <a:lstStyle/>
              <a:p>
                <a:pPr algn="ctr">
                  <a:defRPr lang="en-NZ" sz="12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Sheet1!$A$2:$A$6</c:f>
              <c:strCache>
                <c:ptCount val="5"/>
                <c:pt idx="0">
                  <c:v>Knowledgeable/experienced</c:v>
                </c:pt>
                <c:pt idx="1">
                  <c:v>Explained things clearly</c:v>
                </c:pt>
                <c:pt idx="2">
                  <c:v>Fast, timely process</c:v>
                </c:pt>
                <c:pt idx="3">
                  <c:v>Professional, honest</c:v>
                </c:pt>
                <c:pt idx="4">
                  <c:v>Good service, helpful </c:v>
                </c:pt>
              </c:strCache>
            </c:strRef>
          </c:cat>
          <c:val>
            <c:numRef>
              <c:f>Sheet1!$B$2:$B$6</c:f>
              <c:numCache>
                <c:formatCode>0%</c:formatCode>
                <c:ptCount val="5"/>
                <c:pt idx="0">
                  <c:v>0.17</c:v>
                </c:pt>
                <c:pt idx="1">
                  <c:v>0.17</c:v>
                </c:pt>
                <c:pt idx="2">
                  <c:v>0.21000000000000013</c:v>
                </c:pt>
                <c:pt idx="3">
                  <c:v>0.25</c:v>
                </c:pt>
                <c:pt idx="4">
                  <c:v>0.47000000000000008</c:v>
                </c:pt>
              </c:numCache>
            </c:numRef>
          </c:val>
        </c:ser>
        <c:dLbls>
          <c:showLegendKey val="0"/>
          <c:showVal val="0"/>
          <c:showCatName val="0"/>
          <c:showSerName val="0"/>
          <c:showPercent val="0"/>
          <c:showBubbleSize val="0"/>
        </c:dLbls>
        <c:gapWidth val="50"/>
        <c:axId val="168642816"/>
        <c:axId val="168644608"/>
      </c:barChart>
      <c:catAx>
        <c:axId val="168642816"/>
        <c:scaling>
          <c:orientation val="minMax"/>
        </c:scaling>
        <c:delete val="0"/>
        <c:axPos val="l"/>
        <c:majorTickMark val="out"/>
        <c:minorTickMark val="none"/>
        <c:tickLblPos val="nextTo"/>
        <c:txPr>
          <a:bodyPr/>
          <a:lstStyle/>
          <a:p>
            <a:pPr>
              <a:defRPr sz="1100">
                <a:latin typeface="Tahoma" pitchFamily="34" charset="0"/>
                <a:ea typeface="Tahoma" pitchFamily="34" charset="0"/>
                <a:cs typeface="Tahoma" pitchFamily="34" charset="0"/>
              </a:defRPr>
            </a:pPr>
            <a:endParaRPr lang="en-US"/>
          </a:p>
        </c:txPr>
        <c:crossAx val="168644608"/>
        <c:crosses val="autoZero"/>
        <c:auto val="1"/>
        <c:lblAlgn val="ctr"/>
        <c:lblOffset val="100"/>
        <c:noMultiLvlLbl val="0"/>
      </c:catAx>
      <c:valAx>
        <c:axId val="168644608"/>
        <c:scaling>
          <c:orientation val="minMax"/>
          <c:max val="1"/>
          <c:min val="0"/>
        </c:scaling>
        <c:delete val="1"/>
        <c:axPos val="b"/>
        <c:numFmt formatCode="0%" sourceLinked="0"/>
        <c:majorTickMark val="out"/>
        <c:minorTickMark val="none"/>
        <c:tickLblPos val="none"/>
        <c:crossAx val="16864281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0.52772071594793946"/>
          <c:y val="3.341816187090324E-2"/>
          <c:w val="0.47227928405206082"/>
          <c:h val="0.94343987820797692"/>
        </c:manualLayout>
      </c:layout>
      <c:barChart>
        <c:barDir val="bar"/>
        <c:grouping val="clustered"/>
        <c:varyColors val="0"/>
        <c:ser>
          <c:idx val="0"/>
          <c:order val="0"/>
          <c:tx>
            <c:strRef>
              <c:f>Sheet1!$B$1</c:f>
              <c:strCache>
                <c:ptCount val="1"/>
                <c:pt idx="0">
                  <c:v>2014</c:v>
                </c:pt>
              </c:strCache>
            </c:strRef>
          </c:tx>
          <c:spPr>
            <a:solidFill>
              <a:srgbClr val="002060"/>
            </a:solidFill>
          </c:spPr>
          <c:invertIfNegative val="0"/>
          <c:dLbls>
            <c:txPr>
              <a:bodyPr/>
              <a:lstStyle/>
              <a:p>
                <a:pPr algn="ctr">
                  <a:defRPr lang="en-NZ" sz="12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Sheet1!$A$2:$A$6</c:f>
              <c:strCache>
                <c:ptCount val="5"/>
                <c:pt idx="0">
                  <c:v>Not knowledegable/experienced</c:v>
                </c:pt>
                <c:pt idx="1">
                  <c:v>Expensive</c:v>
                </c:pt>
                <c:pt idx="2">
                  <c:v>Slow, lengthy process</c:v>
                </c:pt>
                <c:pt idx="3">
                  <c:v>Poor, unhelpful service</c:v>
                </c:pt>
                <c:pt idx="4">
                  <c:v>Did not explain things clearly</c:v>
                </c:pt>
              </c:strCache>
            </c:strRef>
          </c:cat>
          <c:val>
            <c:numRef>
              <c:f>Sheet1!$B$2:$B$6</c:f>
              <c:numCache>
                <c:formatCode>0%</c:formatCode>
                <c:ptCount val="5"/>
                <c:pt idx="0">
                  <c:v>0.05</c:v>
                </c:pt>
                <c:pt idx="1">
                  <c:v>0.05</c:v>
                </c:pt>
                <c:pt idx="2">
                  <c:v>6.0000000000000032E-2</c:v>
                </c:pt>
                <c:pt idx="3">
                  <c:v>6.0000000000000032E-2</c:v>
                </c:pt>
                <c:pt idx="4">
                  <c:v>7.0000000000000021E-2</c:v>
                </c:pt>
              </c:numCache>
            </c:numRef>
          </c:val>
        </c:ser>
        <c:dLbls>
          <c:showLegendKey val="0"/>
          <c:showVal val="0"/>
          <c:showCatName val="0"/>
          <c:showSerName val="0"/>
          <c:showPercent val="0"/>
          <c:showBubbleSize val="0"/>
        </c:dLbls>
        <c:gapWidth val="50"/>
        <c:axId val="168709504"/>
        <c:axId val="168711296"/>
      </c:barChart>
      <c:catAx>
        <c:axId val="168709504"/>
        <c:scaling>
          <c:orientation val="minMax"/>
        </c:scaling>
        <c:delete val="0"/>
        <c:axPos val="l"/>
        <c:majorTickMark val="out"/>
        <c:minorTickMark val="none"/>
        <c:tickLblPos val="nextTo"/>
        <c:txPr>
          <a:bodyPr/>
          <a:lstStyle/>
          <a:p>
            <a:pPr>
              <a:defRPr sz="1100">
                <a:latin typeface="Tahoma" pitchFamily="34" charset="0"/>
                <a:ea typeface="Tahoma" pitchFamily="34" charset="0"/>
                <a:cs typeface="Tahoma" pitchFamily="34" charset="0"/>
              </a:defRPr>
            </a:pPr>
            <a:endParaRPr lang="en-US"/>
          </a:p>
        </c:txPr>
        <c:crossAx val="168711296"/>
        <c:crosses val="autoZero"/>
        <c:auto val="1"/>
        <c:lblAlgn val="ctr"/>
        <c:lblOffset val="100"/>
        <c:noMultiLvlLbl val="0"/>
      </c:catAx>
      <c:valAx>
        <c:axId val="168711296"/>
        <c:scaling>
          <c:orientation val="minMax"/>
          <c:max val="1"/>
          <c:min val="0"/>
        </c:scaling>
        <c:delete val="1"/>
        <c:axPos val="b"/>
        <c:numFmt formatCode="0%" sourceLinked="0"/>
        <c:majorTickMark val="out"/>
        <c:minorTickMark val="none"/>
        <c:tickLblPos val="none"/>
        <c:crossAx val="16870950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0"/>
          <c:y val="0"/>
          <c:w val="0.98075296364210351"/>
          <c:h val="0.61361842986106951"/>
        </c:manualLayout>
      </c:layout>
      <c:barChart>
        <c:barDir val="col"/>
        <c:grouping val="clustered"/>
        <c:varyColors val="0"/>
        <c:ser>
          <c:idx val="0"/>
          <c:order val="0"/>
          <c:tx>
            <c:strRef>
              <c:f>Sheet1!$B$1</c:f>
              <c:strCache>
                <c:ptCount val="1"/>
                <c:pt idx="0">
                  <c:v>2013</c:v>
                </c:pt>
              </c:strCache>
            </c:strRef>
          </c:tx>
          <c:spPr>
            <a:solidFill>
              <a:srgbClr val="002060"/>
            </a:solidFill>
          </c:spPr>
          <c:invertIfNegative val="0"/>
          <c:dLbls>
            <c:txPr>
              <a:bodyPr/>
              <a:lstStyle/>
              <a:p>
                <a:pPr algn="ctr">
                  <a:defRPr lang="en-NZ" sz="13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Sheet1!$A$2:$A$6</c:f>
              <c:strCache>
                <c:ptCount val="5"/>
                <c:pt idx="0">
                  <c:v>Prefer to use professional services </c:v>
                </c:pt>
                <c:pt idx="1">
                  <c:v>Wanted to have best chance of success</c:v>
                </c:pt>
                <c:pt idx="2">
                  <c:v>Wanted to get visa as quickly as possible</c:v>
                </c:pt>
                <c:pt idx="3">
                  <c:v>Family / friends recommended</c:v>
                </c:pt>
                <c:pt idx="4">
                  <c:v>Didn’t have time to do myself</c:v>
                </c:pt>
              </c:strCache>
            </c:strRef>
          </c:cat>
          <c:val>
            <c:numRef>
              <c:f>Sheet1!$B$2:$B$6</c:f>
              <c:numCache>
                <c:formatCode>0%</c:formatCode>
                <c:ptCount val="5"/>
                <c:pt idx="0">
                  <c:v>0.48000000000000032</c:v>
                </c:pt>
                <c:pt idx="1">
                  <c:v>0.44</c:v>
                </c:pt>
                <c:pt idx="2">
                  <c:v>0.34</c:v>
                </c:pt>
                <c:pt idx="3">
                  <c:v>0.26</c:v>
                </c:pt>
                <c:pt idx="4">
                  <c:v>0.22</c:v>
                </c:pt>
              </c:numCache>
            </c:numRef>
          </c:val>
        </c:ser>
        <c:dLbls>
          <c:showLegendKey val="0"/>
          <c:showVal val="0"/>
          <c:showCatName val="0"/>
          <c:showSerName val="0"/>
          <c:showPercent val="0"/>
          <c:showBubbleSize val="0"/>
        </c:dLbls>
        <c:gapWidth val="150"/>
        <c:axId val="168763392"/>
        <c:axId val="168764928"/>
      </c:barChart>
      <c:catAx>
        <c:axId val="168763392"/>
        <c:scaling>
          <c:orientation val="minMax"/>
        </c:scaling>
        <c:delete val="0"/>
        <c:axPos val="b"/>
        <c:majorTickMark val="out"/>
        <c:minorTickMark val="none"/>
        <c:tickLblPos val="nextTo"/>
        <c:txPr>
          <a:bodyPr/>
          <a:lstStyle/>
          <a:p>
            <a:pPr>
              <a:defRPr sz="1100">
                <a:latin typeface="Tahoma" pitchFamily="34" charset="0"/>
                <a:ea typeface="Tahoma" pitchFamily="34" charset="0"/>
                <a:cs typeface="Tahoma" pitchFamily="34" charset="0"/>
              </a:defRPr>
            </a:pPr>
            <a:endParaRPr lang="en-US"/>
          </a:p>
        </c:txPr>
        <c:crossAx val="168764928"/>
        <c:crosses val="autoZero"/>
        <c:auto val="1"/>
        <c:lblAlgn val="ctr"/>
        <c:lblOffset val="100"/>
        <c:noMultiLvlLbl val="0"/>
      </c:catAx>
      <c:valAx>
        <c:axId val="168764928"/>
        <c:scaling>
          <c:orientation val="minMax"/>
          <c:max val="1"/>
          <c:min val="0"/>
        </c:scaling>
        <c:delete val="1"/>
        <c:axPos val="l"/>
        <c:numFmt formatCode="0%" sourceLinked="0"/>
        <c:majorTickMark val="out"/>
        <c:minorTickMark val="none"/>
        <c:tickLblPos val="none"/>
        <c:crossAx val="16876339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2.9765815070467209E-2"/>
          <c:y val="3.5780250607075403E-2"/>
          <c:w val="0.92583835290442773"/>
          <c:h val="0.60668308679987937"/>
        </c:manualLayout>
      </c:layout>
      <c:barChart>
        <c:barDir val="col"/>
        <c:grouping val="clustered"/>
        <c:varyColors val="0"/>
        <c:ser>
          <c:idx val="0"/>
          <c:order val="0"/>
          <c:tx>
            <c:strRef>
              <c:f>Sheet1!$B$1</c:f>
              <c:strCache>
                <c:ptCount val="1"/>
                <c:pt idx="0">
                  <c:v>2013</c:v>
                </c:pt>
              </c:strCache>
            </c:strRef>
          </c:tx>
          <c:spPr>
            <a:solidFill>
              <a:srgbClr val="002060"/>
            </a:solidFill>
          </c:spPr>
          <c:invertIfNegative val="0"/>
          <c:dLbls>
            <c:txPr>
              <a:bodyPr/>
              <a:lstStyle/>
              <a:p>
                <a:pPr algn="ctr">
                  <a:defRPr lang="en-NZ" sz="13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Sheet1!$A$2:$A$4</c:f>
              <c:strCache>
                <c:ptCount val="3"/>
                <c:pt idx="0">
                  <c:v>My impression of NZ as a migration destination was positive</c:v>
                </c:pt>
                <c:pt idx="1">
                  <c:v>I feel my interests as a consumer were protected </c:v>
                </c:pt>
                <c:pt idx="2">
                  <c:v>I had a better chance of having a successful visa application</c:v>
                </c:pt>
              </c:strCache>
            </c:strRef>
          </c:cat>
          <c:val>
            <c:numRef>
              <c:f>Sheet1!$B$2:$B$4</c:f>
              <c:numCache>
                <c:formatCode>0%</c:formatCode>
                <c:ptCount val="3"/>
                <c:pt idx="0">
                  <c:v>0.88</c:v>
                </c:pt>
                <c:pt idx="1">
                  <c:v>0.86000000000000065</c:v>
                </c:pt>
                <c:pt idx="2">
                  <c:v>0.85000000000000064</c:v>
                </c:pt>
              </c:numCache>
            </c:numRef>
          </c:val>
        </c:ser>
        <c:dLbls>
          <c:showLegendKey val="0"/>
          <c:showVal val="0"/>
          <c:showCatName val="0"/>
          <c:showSerName val="0"/>
          <c:showPercent val="0"/>
          <c:showBubbleSize val="0"/>
        </c:dLbls>
        <c:gapWidth val="150"/>
        <c:axId val="168821888"/>
        <c:axId val="168823424"/>
      </c:barChart>
      <c:catAx>
        <c:axId val="168821888"/>
        <c:scaling>
          <c:orientation val="minMax"/>
        </c:scaling>
        <c:delete val="0"/>
        <c:axPos val="b"/>
        <c:majorTickMark val="out"/>
        <c:minorTickMark val="none"/>
        <c:tickLblPos val="nextTo"/>
        <c:txPr>
          <a:bodyPr/>
          <a:lstStyle/>
          <a:p>
            <a:pPr>
              <a:defRPr sz="1100">
                <a:latin typeface="Tahoma" pitchFamily="34" charset="0"/>
                <a:ea typeface="Tahoma" pitchFamily="34" charset="0"/>
                <a:cs typeface="Tahoma" pitchFamily="34" charset="0"/>
              </a:defRPr>
            </a:pPr>
            <a:endParaRPr lang="en-US"/>
          </a:p>
        </c:txPr>
        <c:crossAx val="168823424"/>
        <c:crosses val="autoZero"/>
        <c:auto val="1"/>
        <c:lblAlgn val="ctr"/>
        <c:lblOffset val="100"/>
        <c:noMultiLvlLbl val="0"/>
      </c:catAx>
      <c:valAx>
        <c:axId val="168823424"/>
        <c:scaling>
          <c:orientation val="minMax"/>
          <c:max val="1"/>
          <c:min val="0"/>
        </c:scaling>
        <c:delete val="1"/>
        <c:axPos val="l"/>
        <c:numFmt formatCode="0%" sourceLinked="0"/>
        <c:majorTickMark val="out"/>
        <c:minorTickMark val="none"/>
        <c:tickLblPos val="none"/>
        <c:crossAx val="1688218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0.47692077423496543"/>
          <c:y val="3.341816187090324E-2"/>
          <c:w val="0.4431414587091731"/>
          <c:h val="0.94343987820797692"/>
        </c:manualLayout>
      </c:layout>
      <c:barChart>
        <c:barDir val="bar"/>
        <c:grouping val="clustered"/>
        <c:varyColors val="0"/>
        <c:ser>
          <c:idx val="0"/>
          <c:order val="0"/>
          <c:tx>
            <c:strRef>
              <c:f>Sheet1!$B$1</c:f>
              <c:strCache>
                <c:ptCount val="1"/>
                <c:pt idx="0">
                  <c:v>2014</c:v>
                </c:pt>
              </c:strCache>
            </c:strRef>
          </c:tx>
          <c:spPr>
            <a:solidFill>
              <a:srgbClr val="002060"/>
            </a:solidFill>
          </c:spPr>
          <c:invertIfNegative val="0"/>
          <c:dLbls>
            <c:txPr>
              <a:bodyPr/>
              <a:lstStyle/>
              <a:p>
                <a:pPr algn="ctr">
                  <a:defRPr lang="en-NZ" sz="12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Sheet1!$A$2:$A$6</c:f>
              <c:strCache>
                <c:ptCount val="5"/>
                <c:pt idx="0">
                  <c:v>Being respectful of my culture</c:v>
                </c:pt>
                <c:pt idx="1">
                  <c:v>Treating me with respect</c:v>
                </c:pt>
                <c:pt idx="2">
                  <c:v>Communicating in English</c:v>
                </c:pt>
                <c:pt idx="3">
                  <c:v>Asking me to confirm in writing terms of agreement </c:v>
                </c:pt>
                <c:pt idx="4">
                  <c:v>Providing agreement with full description of the services</c:v>
                </c:pt>
              </c:strCache>
            </c:strRef>
          </c:cat>
          <c:val>
            <c:numRef>
              <c:f>Sheet1!$B$2:$B$6</c:f>
              <c:numCache>
                <c:formatCode>0%</c:formatCode>
                <c:ptCount val="5"/>
                <c:pt idx="0">
                  <c:v>0.93</c:v>
                </c:pt>
                <c:pt idx="1">
                  <c:v>0.93</c:v>
                </c:pt>
                <c:pt idx="2">
                  <c:v>0.9400000000000005</c:v>
                </c:pt>
                <c:pt idx="3">
                  <c:v>0.9400000000000005</c:v>
                </c:pt>
                <c:pt idx="4">
                  <c:v>0.9400000000000005</c:v>
                </c:pt>
              </c:numCache>
            </c:numRef>
          </c:val>
        </c:ser>
        <c:dLbls>
          <c:showLegendKey val="0"/>
          <c:showVal val="0"/>
          <c:showCatName val="0"/>
          <c:showSerName val="0"/>
          <c:showPercent val="0"/>
          <c:showBubbleSize val="0"/>
        </c:dLbls>
        <c:gapWidth val="50"/>
        <c:axId val="168881152"/>
        <c:axId val="168882944"/>
      </c:barChart>
      <c:catAx>
        <c:axId val="168881152"/>
        <c:scaling>
          <c:orientation val="minMax"/>
        </c:scaling>
        <c:delete val="0"/>
        <c:axPos val="l"/>
        <c:majorTickMark val="out"/>
        <c:minorTickMark val="none"/>
        <c:tickLblPos val="nextTo"/>
        <c:txPr>
          <a:bodyPr/>
          <a:lstStyle/>
          <a:p>
            <a:pPr>
              <a:defRPr sz="1100">
                <a:latin typeface="Tahoma" pitchFamily="34" charset="0"/>
                <a:ea typeface="Tahoma" pitchFamily="34" charset="0"/>
                <a:cs typeface="Tahoma" pitchFamily="34" charset="0"/>
              </a:defRPr>
            </a:pPr>
            <a:endParaRPr lang="en-US"/>
          </a:p>
        </c:txPr>
        <c:crossAx val="168882944"/>
        <c:crosses val="autoZero"/>
        <c:auto val="1"/>
        <c:lblAlgn val="ctr"/>
        <c:lblOffset val="100"/>
        <c:noMultiLvlLbl val="0"/>
      </c:catAx>
      <c:valAx>
        <c:axId val="168882944"/>
        <c:scaling>
          <c:orientation val="minMax"/>
          <c:max val="1"/>
          <c:min val="0"/>
        </c:scaling>
        <c:delete val="1"/>
        <c:axPos val="b"/>
        <c:numFmt formatCode="0%" sourceLinked="0"/>
        <c:majorTickMark val="out"/>
        <c:minorTickMark val="none"/>
        <c:tickLblPos val="none"/>
        <c:crossAx val="1688811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0.46698260378476769"/>
          <c:y val="6.0975803434669747E-2"/>
          <c:w val="0.50025159241565753"/>
          <c:h val="0.91588218592995196"/>
        </c:manualLayout>
      </c:layout>
      <c:barChart>
        <c:barDir val="bar"/>
        <c:grouping val="clustered"/>
        <c:varyColors val="0"/>
        <c:ser>
          <c:idx val="0"/>
          <c:order val="0"/>
          <c:tx>
            <c:strRef>
              <c:f>Sheet1!$B$1</c:f>
              <c:strCache>
                <c:ptCount val="1"/>
                <c:pt idx="0">
                  <c:v>2014</c:v>
                </c:pt>
              </c:strCache>
            </c:strRef>
          </c:tx>
          <c:spPr>
            <a:solidFill>
              <a:srgbClr val="002060"/>
            </a:solidFill>
          </c:spPr>
          <c:invertIfNegative val="0"/>
          <c:dLbls>
            <c:txPr>
              <a:bodyPr/>
              <a:lstStyle/>
              <a:p>
                <a:pPr algn="ctr">
                  <a:defRPr lang="en-NZ" sz="12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Sheet1!$A$2:$A$6</c:f>
              <c:strCache>
                <c:ptCount val="5"/>
                <c:pt idx="0">
                  <c:v>Explaining their refund policy</c:v>
                </c:pt>
                <c:pt idx="1">
                  <c:v>Providing services for a reasonable cost</c:v>
                </c:pt>
                <c:pt idx="2">
                  <c:v>Referring me to someone else if specialist advice was needed </c:v>
                </c:pt>
                <c:pt idx="3">
                  <c:v>Providing a written record of all important discussions </c:v>
                </c:pt>
                <c:pt idx="4">
                  <c:v>Providing me with ongoing timely updates </c:v>
                </c:pt>
              </c:strCache>
            </c:strRef>
          </c:cat>
          <c:val>
            <c:numRef>
              <c:f>Sheet1!$B$2:$B$6</c:f>
              <c:numCache>
                <c:formatCode>0%</c:formatCode>
                <c:ptCount val="5"/>
                <c:pt idx="0">
                  <c:v>0.6900000000000005</c:v>
                </c:pt>
                <c:pt idx="1">
                  <c:v>0.76000000000000056</c:v>
                </c:pt>
                <c:pt idx="2">
                  <c:v>0.76000000000000056</c:v>
                </c:pt>
                <c:pt idx="3">
                  <c:v>0.78</c:v>
                </c:pt>
                <c:pt idx="4">
                  <c:v>0.81</c:v>
                </c:pt>
              </c:numCache>
            </c:numRef>
          </c:val>
        </c:ser>
        <c:dLbls>
          <c:showLegendKey val="0"/>
          <c:showVal val="0"/>
          <c:showCatName val="0"/>
          <c:showSerName val="0"/>
          <c:showPercent val="0"/>
          <c:showBubbleSize val="0"/>
        </c:dLbls>
        <c:gapWidth val="50"/>
        <c:axId val="168915328"/>
        <c:axId val="168916864"/>
      </c:barChart>
      <c:catAx>
        <c:axId val="168915328"/>
        <c:scaling>
          <c:orientation val="minMax"/>
        </c:scaling>
        <c:delete val="0"/>
        <c:axPos val="l"/>
        <c:majorTickMark val="out"/>
        <c:minorTickMark val="none"/>
        <c:tickLblPos val="nextTo"/>
        <c:txPr>
          <a:bodyPr/>
          <a:lstStyle/>
          <a:p>
            <a:pPr>
              <a:defRPr sz="1100">
                <a:latin typeface="Tahoma" pitchFamily="34" charset="0"/>
                <a:ea typeface="Tahoma" pitchFamily="34" charset="0"/>
                <a:cs typeface="Tahoma" pitchFamily="34" charset="0"/>
              </a:defRPr>
            </a:pPr>
            <a:endParaRPr lang="en-US"/>
          </a:p>
        </c:txPr>
        <c:crossAx val="168916864"/>
        <c:crosses val="autoZero"/>
        <c:auto val="1"/>
        <c:lblAlgn val="ctr"/>
        <c:lblOffset val="100"/>
        <c:noMultiLvlLbl val="0"/>
      </c:catAx>
      <c:valAx>
        <c:axId val="168916864"/>
        <c:scaling>
          <c:orientation val="minMax"/>
          <c:max val="1"/>
          <c:min val="0"/>
        </c:scaling>
        <c:delete val="1"/>
        <c:axPos val="b"/>
        <c:numFmt formatCode="0%" sourceLinked="0"/>
        <c:majorTickMark val="out"/>
        <c:minorTickMark val="none"/>
        <c:tickLblPos val="none"/>
        <c:crossAx val="16891532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0124313672749798E-2"/>
          <c:y val="2.6562428022902589E-2"/>
          <c:w val="0.96008133599190748"/>
          <c:h val="0.82573779054583463"/>
        </c:manualLayout>
      </c:layout>
      <c:barChart>
        <c:barDir val="col"/>
        <c:grouping val="clustered"/>
        <c:varyColors val="0"/>
        <c:ser>
          <c:idx val="0"/>
          <c:order val="0"/>
          <c:tx>
            <c:strRef>
              <c:f>Sheet1!$B$1</c:f>
              <c:strCache>
                <c:ptCount val="1"/>
                <c:pt idx="0">
                  <c:v>2012/13</c:v>
                </c:pt>
              </c:strCache>
            </c:strRef>
          </c:tx>
          <c:spPr>
            <a:solidFill>
              <a:srgbClr val="4060A6"/>
            </a:solidFill>
          </c:spPr>
          <c:invertIfNegative val="0"/>
          <c:dLbls>
            <c:txPr>
              <a:bodyPr/>
              <a:lstStyle/>
              <a:p>
                <a:pPr algn="ctr">
                  <a:defRPr lang="en-NZ" sz="13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Sheet1!$A$2:$A$6</c:f>
              <c:strCache>
                <c:ptCount val="5"/>
                <c:pt idx="0">
                  <c:v>Very easy</c:v>
                </c:pt>
                <c:pt idx="1">
                  <c:v>Easy</c:v>
                </c:pt>
                <c:pt idx="2">
                  <c:v>Neither/nor</c:v>
                </c:pt>
                <c:pt idx="3">
                  <c:v>Difficult</c:v>
                </c:pt>
                <c:pt idx="4">
                  <c:v>Very difficult</c:v>
                </c:pt>
              </c:strCache>
            </c:strRef>
          </c:cat>
          <c:val>
            <c:numRef>
              <c:f>Sheet1!$B$2:$B$6</c:f>
              <c:numCache>
                <c:formatCode>0%</c:formatCode>
                <c:ptCount val="5"/>
                <c:pt idx="0">
                  <c:v>8.0000000000000043E-2</c:v>
                </c:pt>
                <c:pt idx="1">
                  <c:v>0.2</c:v>
                </c:pt>
                <c:pt idx="2">
                  <c:v>0.44</c:v>
                </c:pt>
                <c:pt idx="3">
                  <c:v>0.21000000000000013</c:v>
                </c:pt>
                <c:pt idx="4">
                  <c:v>7.0000000000000021E-2</c:v>
                </c:pt>
              </c:numCache>
            </c:numRef>
          </c:val>
        </c:ser>
        <c:ser>
          <c:idx val="1"/>
          <c:order val="1"/>
          <c:tx>
            <c:strRef>
              <c:f>Sheet1!$C$1</c:f>
              <c:strCache>
                <c:ptCount val="1"/>
                <c:pt idx="0">
                  <c:v>2013/14</c:v>
                </c:pt>
              </c:strCache>
            </c:strRef>
          </c:tx>
          <c:spPr>
            <a:solidFill>
              <a:srgbClr val="002060"/>
            </a:solidFill>
          </c:spPr>
          <c:invertIfNegative val="0"/>
          <c:dLbls>
            <c:txPr>
              <a:bodyPr/>
              <a:lstStyle/>
              <a:p>
                <a:pPr algn="ctr">
                  <a:defRPr lang="en-NZ" sz="1300" b="0" i="0" u="none" strike="noStrike" kern="1200" baseline="0">
                    <a:solidFill>
                      <a:srgbClr val="000000"/>
                    </a:solidFill>
                    <a:latin typeface="Tahoma" pitchFamily="34" charset="0"/>
                    <a:ea typeface="Tahoma" pitchFamily="34" charset="0"/>
                    <a:cs typeface="Tahoma" pitchFamily="34" charset="0"/>
                  </a:defRPr>
                </a:pPr>
                <a:endParaRPr lang="en-US"/>
              </a:p>
            </c:txPr>
            <c:showLegendKey val="0"/>
            <c:showVal val="1"/>
            <c:showCatName val="0"/>
            <c:showSerName val="0"/>
            <c:showPercent val="0"/>
            <c:showBubbleSize val="0"/>
            <c:showLeaderLines val="0"/>
          </c:dLbls>
          <c:cat>
            <c:strRef>
              <c:f>Sheet1!$A$2:$A$6</c:f>
              <c:strCache>
                <c:ptCount val="5"/>
                <c:pt idx="0">
                  <c:v>Very easy</c:v>
                </c:pt>
                <c:pt idx="1">
                  <c:v>Easy</c:v>
                </c:pt>
                <c:pt idx="2">
                  <c:v>Neither/nor</c:v>
                </c:pt>
                <c:pt idx="3">
                  <c:v>Difficult</c:v>
                </c:pt>
                <c:pt idx="4">
                  <c:v>Very difficult</c:v>
                </c:pt>
              </c:strCache>
            </c:strRef>
          </c:cat>
          <c:val>
            <c:numRef>
              <c:f>Sheet1!$C$2:$C$6</c:f>
              <c:numCache>
                <c:formatCode>0%</c:formatCode>
                <c:ptCount val="5"/>
                <c:pt idx="0">
                  <c:v>6.0000000000000032E-2</c:v>
                </c:pt>
                <c:pt idx="1">
                  <c:v>0.22</c:v>
                </c:pt>
                <c:pt idx="2">
                  <c:v>0.42000000000000026</c:v>
                </c:pt>
                <c:pt idx="3">
                  <c:v>0.22</c:v>
                </c:pt>
                <c:pt idx="4">
                  <c:v>8.0000000000000043E-2</c:v>
                </c:pt>
              </c:numCache>
            </c:numRef>
          </c:val>
        </c:ser>
        <c:dLbls>
          <c:showLegendKey val="0"/>
          <c:showVal val="0"/>
          <c:showCatName val="0"/>
          <c:showSerName val="0"/>
          <c:showPercent val="0"/>
          <c:showBubbleSize val="0"/>
        </c:dLbls>
        <c:gapWidth val="150"/>
        <c:axId val="169247488"/>
        <c:axId val="169249024"/>
      </c:barChart>
      <c:catAx>
        <c:axId val="169247488"/>
        <c:scaling>
          <c:orientation val="minMax"/>
        </c:scaling>
        <c:delete val="0"/>
        <c:axPos val="b"/>
        <c:numFmt formatCode="0%" sourceLinked="1"/>
        <c:majorTickMark val="out"/>
        <c:minorTickMark val="none"/>
        <c:tickLblPos val="nextTo"/>
        <c:txPr>
          <a:bodyPr/>
          <a:lstStyle/>
          <a:p>
            <a:pPr>
              <a:defRPr sz="1400">
                <a:latin typeface="Tahoma" pitchFamily="34" charset="0"/>
                <a:ea typeface="Tahoma" pitchFamily="34" charset="0"/>
                <a:cs typeface="Tahoma" pitchFamily="34" charset="0"/>
              </a:defRPr>
            </a:pPr>
            <a:endParaRPr lang="en-US"/>
          </a:p>
        </c:txPr>
        <c:crossAx val="169249024"/>
        <c:crosses val="autoZero"/>
        <c:auto val="1"/>
        <c:lblAlgn val="ctr"/>
        <c:lblOffset val="100"/>
        <c:noMultiLvlLbl val="0"/>
      </c:catAx>
      <c:valAx>
        <c:axId val="169249024"/>
        <c:scaling>
          <c:orientation val="minMax"/>
          <c:max val="1"/>
          <c:min val="0"/>
        </c:scaling>
        <c:delete val="1"/>
        <c:axPos val="l"/>
        <c:numFmt formatCode="0%" sourceLinked="0"/>
        <c:majorTickMark val="out"/>
        <c:minorTickMark val="none"/>
        <c:tickLblPos val="none"/>
        <c:crossAx val="169247488"/>
        <c:crosses val="autoZero"/>
        <c:crossBetween val="between"/>
      </c:valAx>
    </c:plotArea>
    <c:legend>
      <c:legendPos val="r"/>
      <c:layout>
        <c:manualLayout>
          <c:xMode val="edge"/>
          <c:yMode val="edge"/>
          <c:x val="0.86572232714883601"/>
          <c:y val="0.28242624038924513"/>
          <c:w val="0.12331453912528242"/>
          <c:h val="0.18396816308159519"/>
        </c:manualLayout>
      </c:layout>
      <c:overlay val="0"/>
      <c:txPr>
        <a:bodyPr/>
        <a:lstStyle/>
        <a:p>
          <a:pPr>
            <a:defRPr sz="1200">
              <a:latin typeface="Tahoma" pitchFamily="34" charset="0"/>
              <a:ea typeface="Tahoma" pitchFamily="34" charset="0"/>
              <a:cs typeface="Tahoma"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0124313672749798E-2"/>
          <c:y val="2.6562428022902589E-2"/>
          <c:w val="0.96008133599190748"/>
          <c:h val="0.93371909923840946"/>
        </c:manualLayout>
      </c:layout>
      <c:barChart>
        <c:barDir val="bar"/>
        <c:grouping val="clustered"/>
        <c:varyColors val="0"/>
        <c:ser>
          <c:idx val="0"/>
          <c:order val="0"/>
          <c:tx>
            <c:strRef>
              <c:f>Sheet1!$B$1</c:f>
              <c:strCache>
                <c:ptCount val="1"/>
                <c:pt idx="0">
                  <c:v>2013/14</c:v>
                </c:pt>
              </c:strCache>
            </c:strRef>
          </c:tx>
          <c:spPr>
            <a:solidFill>
              <a:srgbClr val="002060"/>
            </a:solidFill>
          </c:spPr>
          <c:invertIfNegative val="0"/>
          <c:dLbls>
            <c:txPr>
              <a:bodyPr/>
              <a:lstStyle/>
              <a:p>
                <a:pPr algn="ctr">
                  <a:defRPr lang="en-NZ" sz="1500" b="0" i="0" u="none" strike="noStrike" kern="1200" baseline="0">
                    <a:solidFill>
                      <a:srgbClr val="000000"/>
                    </a:solidFill>
                    <a:latin typeface="Calibri" pitchFamily="34" charset="0"/>
                    <a:ea typeface="+mn-ea"/>
                    <a:cs typeface="+mn-cs"/>
                  </a:defRPr>
                </a:pPr>
                <a:endParaRPr lang="en-US"/>
              </a:p>
            </c:txPr>
            <c:showLegendKey val="0"/>
            <c:showVal val="1"/>
            <c:showCatName val="0"/>
            <c:showSerName val="0"/>
            <c:showPercent val="0"/>
            <c:showBubbleSize val="0"/>
            <c:showLeaderLines val="0"/>
          </c:dLbls>
          <c:cat>
            <c:strRef>
              <c:f>Sheet1!$A$2:$A$9</c:f>
              <c:strCache>
                <c:ptCount val="8"/>
                <c:pt idx="0">
                  <c:v>Be available/accessible, one point of contact</c:v>
                </c:pt>
                <c:pt idx="1">
                  <c:v>Be honest, professional, do what promise</c:v>
                </c:pt>
                <c:pt idx="2">
                  <c:v>Cheaper cost, fees</c:v>
                </c:pt>
                <c:pt idx="3">
                  <c:v>Be prompt, faster</c:v>
                </c:pt>
                <c:pt idx="4">
                  <c:v>Give good service, helpful, friendly </c:v>
                </c:pt>
                <c:pt idx="5">
                  <c:v>Knowledgeable, experienced, good advice</c:v>
                </c:pt>
                <c:pt idx="6">
                  <c:v>Keep in contact, keep informed</c:v>
                </c:pt>
                <c:pt idx="7">
                  <c:v>Explain clearly, give detailed info</c:v>
                </c:pt>
              </c:strCache>
            </c:strRef>
          </c:cat>
          <c:val>
            <c:numRef>
              <c:f>Sheet1!$B$2:$B$9</c:f>
              <c:numCache>
                <c:formatCode>0%</c:formatCode>
                <c:ptCount val="8"/>
                <c:pt idx="0">
                  <c:v>0.05</c:v>
                </c:pt>
                <c:pt idx="1">
                  <c:v>6.0000000000000032E-2</c:v>
                </c:pt>
                <c:pt idx="2">
                  <c:v>7.0000000000000021E-2</c:v>
                </c:pt>
                <c:pt idx="3">
                  <c:v>7.0000000000000021E-2</c:v>
                </c:pt>
                <c:pt idx="4">
                  <c:v>8.0000000000000043E-2</c:v>
                </c:pt>
                <c:pt idx="5">
                  <c:v>8.0000000000000043E-2</c:v>
                </c:pt>
                <c:pt idx="6">
                  <c:v>0.13</c:v>
                </c:pt>
                <c:pt idx="7">
                  <c:v>0.18000000000000013</c:v>
                </c:pt>
              </c:numCache>
            </c:numRef>
          </c:val>
        </c:ser>
        <c:dLbls>
          <c:showLegendKey val="0"/>
          <c:showVal val="0"/>
          <c:showCatName val="0"/>
          <c:showSerName val="0"/>
          <c:showPercent val="0"/>
          <c:showBubbleSize val="0"/>
        </c:dLbls>
        <c:gapWidth val="75"/>
        <c:axId val="169308928"/>
        <c:axId val="169310464"/>
      </c:barChart>
      <c:catAx>
        <c:axId val="169308928"/>
        <c:scaling>
          <c:orientation val="minMax"/>
        </c:scaling>
        <c:delete val="0"/>
        <c:axPos val="l"/>
        <c:majorTickMark val="out"/>
        <c:minorTickMark val="none"/>
        <c:tickLblPos val="nextTo"/>
        <c:txPr>
          <a:bodyPr/>
          <a:lstStyle/>
          <a:p>
            <a:pPr>
              <a:defRPr sz="1300">
                <a:latin typeface="Tahoma" pitchFamily="34" charset="0"/>
                <a:ea typeface="Tahoma" pitchFamily="34" charset="0"/>
                <a:cs typeface="Tahoma" pitchFamily="34" charset="0"/>
              </a:defRPr>
            </a:pPr>
            <a:endParaRPr lang="en-US"/>
          </a:p>
        </c:txPr>
        <c:crossAx val="169310464"/>
        <c:crosses val="autoZero"/>
        <c:auto val="1"/>
        <c:lblAlgn val="ctr"/>
        <c:lblOffset val="100"/>
        <c:noMultiLvlLbl val="0"/>
      </c:catAx>
      <c:valAx>
        <c:axId val="169310464"/>
        <c:scaling>
          <c:orientation val="minMax"/>
          <c:max val="0.4"/>
          <c:min val="0"/>
        </c:scaling>
        <c:delete val="1"/>
        <c:axPos val="b"/>
        <c:numFmt formatCode="0%" sourceLinked="0"/>
        <c:majorTickMark val="out"/>
        <c:minorTickMark val="none"/>
        <c:tickLblPos val="none"/>
        <c:crossAx val="16930892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bwMode="auto">
          <a:xfrm>
            <a:off x="0" y="1"/>
            <a:ext cx="2949421" cy="497597"/>
          </a:xfrm>
          <a:prstGeom prst="rect">
            <a:avLst/>
          </a:prstGeom>
          <a:noFill/>
          <a:ln w="9525">
            <a:noFill/>
            <a:miter lim="800000"/>
            <a:headEnd/>
            <a:tailEnd/>
          </a:ln>
          <a:effectLst/>
        </p:spPr>
        <p:txBody>
          <a:bodyPr vert="horz" wrap="square" lIns="90544" tIns="45273" rIns="90544" bIns="45273" numCol="1" anchor="t" anchorCtr="0" compatLnSpc="1">
            <a:prstTxWarp prst="textNoShape">
              <a:avLst/>
            </a:prstTxWarp>
          </a:bodyPr>
          <a:lstStyle>
            <a:lvl1pPr eaLnBrk="0" hangingPunct="0">
              <a:defRPr sz="1200">
                <a:latin typeface="Arial" charset="0"/>
              </a:defRPr>
            </a:lvl1pPr>
          </a:lstStyle>
          <a:p>
            <a:pPr>
              <a:defRPr/>
            </a:pPr>
            <a:endParaRPr lang="en-US" dirty="0"/>
          </a:p>
        </p:txBody>
      </p:sp>
      <p:sp>
        <p:nvSpPr>
          <p:cNvPr id="82947" name="Rectangle 3"/>
          <p:cNvSpPr>
            <a:spLocks noGrp="1" noChangeArrowheads="1"/>
          </p:cNvSpPr>
          <p:nvPr>
            <p:ph type="dt" sz="quarter" idx="1"/>
          </p:nvPr>
        </p:nvSpPr>
        <p:spPr bwMode="auto">
          <a:xfrm>
            <a:off x="3856210" y="1"/>
            <a:ext cx="2949421" cy="497597"/>
          </a:xfrm>
          <a:prstGeom prst="rect">
            <a:avLst/>
          </a:prstGeom>
          <a:noFill/>
          <a:ln w="9525">
            <a:noFill/>
            <a:miter lim="800000"/>
            <a:headEnd/>
            <a:tailEnd/>
          </a:ln>
          <a:effectLst/>
        </p:spPr>
        <p:txBody>
          <a:bodyPr vert="horz" wrap="square" lIns="90544" tIns="45273" rIns="90544" bIns="45273" numCol="1" anchor="t" anchorCtr="0" compatLnSpc="1">
            <a:prstTxWarp prst="textNoShape">
              <a:avLst/>
            </a:prstTxWarp>
          </a:bodyPr>
          <a:lstStyle>
            <a:lvl1pPr algn="r" eaLnBrk="0" hangingPunct="0">
              <a:defRPr sz="1200">
                <a:latin typeface="Arial" charset="0"/>
              </a:defRPr>
            </a:lvl1pPr>
          </a:lstStyle>
          <a:p>
            <a:pPr>
              <a:defRPr/>
            </a:pPr>
            <a:fld id="{429D912B-2960-49F0-92DA-A5E486504A0C}" type="datetimeFigureOut">
              <a:rPr lang="en-US"/>
              <a:pPr>
                <a:defRPr/>
              </a:pPr>
              <a:t>8/27/2014</a:t>
            </a:fld>
            <a:endParaRPr lang="en-US" dirty="0"/>
          </a:p>
        </p:txBody>
      </p:sp>
      <p:sp>
        <p:nvSpPr>
          <p:cNvPr id="82948" name="Rectangle 4"/>
          <p:cNvSpPr>
            <a:spLocks noGrp="1" noChangeArrowheads="1"/>
          </p:cNvSpPr>
          <p:nvPr>
            <p:ph type="ftr" sz="quarter" idx="2"/>
          </p:nvPr>
        </p:nvSpPr>
        <p:spPr bwMode="auto">
          <a:xfrm>
            <a:off x="0" y="9440168"/>
            <a:ext cx="2949421" cy="497597"/>
          </a:xfrm>
          <a:prstGeom prst="rect">
            <a:avLst/>
          </a:prstGeom>
          <a:noFill/>
          <a:ln w="9525">
            <a:noFill/>
            <a:miter lim="800000"/>
            <a:headEnd/>
            <a:tailEnd/>
          </a:ln>
          <a:effectLst/>
        </p:spPr>
        <p:txBody>
          <a:bodyPr vert="horz" wrap="square" lIns="90544" tIns="45273" rIns="90544" bIns="45273" numCol="1" anchor="b" anchorCtr="0" compatLnSpc="1">
            <a:prstTxWarp prst="textNoShape">
              <a:avLst/>
            </a:prstTxWarp>
          </a:bodyPr>
          <a:lstStyle>
            <a:lvl1pPr eaLnBrk="0" hangingPunct="0">
              <a:defRPr sz="1200">
                <a:latin typeface="Arial" charset="0"/>
              </a:defRPr>
            </a:lvl1pPr>
          </a:lstStyle>
          <a:p>
            <a:pPr>
              <a:defRPr/>
            </a:pPr>
            <a:endParaRPr lang="en-US" dirty="0"/>
          </a:p>
        </p:txBody>
      </p:sp>
      <p:sp>
        <p:nvSpPr>
          <p:cNvPr id="82949" name="Rectangle 5"/>
          <p:cNvSpPr>
            <a:spLocks noGrp="1" noChangeArrowheads="1"/>
          </p:cNvSpPr>
          <p:nvPr>
            <p:ph type="sldNum" sz="quarter" idx="3"/>
          </p:nvPr>
        </p:nvSpPr>
        <p:spPr bwMode="auto">
          <a:xfrm>
            <a:off x="3856210" y="9440168"/>
            <a:ext cx="2949421" cy="497597"/>
          </a:xfrm>
          <a:prstGeom prst="rect">
            <a:avLst/>
          </a:prstGeom>
          <a:noFill/>
          <a:ln w="9525">
            <a:noFill/>
            <a:miter lim="800000"/>
            <a:headEnd/>
            <a:tailEnd/>
          </a:ln>
          <a:effectLst/>
        </p:spPr>
        <p:txBody>
          <a:bodyPr vert="horz" wrap="square" lIns="90544" tIns="45273" rIns="90544" bIns="45273" numCol="1" anchor="b" anchorCtr="0" compatLnSpc="1">
            <a:prstTxWarp prst="textNoShape">
              <a:avLst/>
            </a:prstTxWarp>
          </a:bodyPr>
          <a:lstStyle>
            <a:lvl1pPr algn="r" eaLnBrk="0" hangingPunct="0">
              <a:defRPr sz="1200">
                <a:latin typeface="Arial" charset="0"/>
              </a:defRPr>
            </a:lvl1pPr>
          </a:lstStyle>
          <a:p>
            <a:pPr>
              <a:defRPr/>
            </a:pPr>
            <a:fld id="{F494CB99-D5B7-4699-BDEA-0320828F742D}" type="slidenum">
              <a:rPr lang="en-US"/>
              <a:pPr>
                <a:defRPr/>
              </a:pPr>
              <a:t>‹#›</a:t>
            </a:fld>
            <a:endParaRPr lang="en-US" dirty="0"/>
          </a:p>
        </p:txBody>
      </p:sp>
    </p:spTree>
    <p:extLst>
      <p:ext uri="{BB962C8B-B14F-4D97-AF65-F5344CB8AC3E}">
        <p14:creationId xmlns:p14="http://schemas.microsoft.com/office/powerpoint/2010/main" val="2439463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1"/>
            <a:ext cx="2949421" cy="497597"/>
          </a:xfrm>
          <a:prstGeom prst="rect">
            <a:avLst/>
          </a:prstGeom>
          <a:noFill/>
          <a:ln w="9525">
            <a:noFill/>
            <a:miter lim="800000"/>
            <a:headEnd/>
            <a:tailEnd/>
          </a:ln>
        </p:spPr>
        <p:txBody>
          <a:bodyPr vert="horz" wrap="square" lIns="95670" tIns="47834" rIns="95670" bIns="47834" numCol="1" anchor="t" anchorCtr="0" compatLnSpc="1">
            <a:prstTxWarp prst="textNoShape">
              <a:avLst/>
            </a:prstTxWarp>
          </a:bodyPr>
          <a:lstStyle>
            <a:lvl1pPr defTabSz="957410">
              <a:defRPr sz="1300">
                <a:latin typeface="Arial" charset="0"/>
              </a:defRPr>
            </a:lvl1pPr>
          </a:lstStyle>
          <a:p>
            <a:pPr>
              <a:defRPr/>
            </a:pPr>
            <a:endParaRPr lang="en-NZ" dirty="0"/>
          </a:p>
        </p:txBody>
      </p:sp>
      <p:sp>
        <p:nvSpPr>
          <p:cNvPr id="3" name="Date Placeholder 2"/>
          <p:cNvSpPr>
            <a:spLocks noGrp="1"/>
          </p:cNvSpPr>
          <p:nvPr>
            <p:ph type="dt" idx="1"/>
          </p:nvPr>
        </p:nvSpPr>
        <p:spPr bwMode="auto">
          <a:xfrm>
            <a:off x="3856210" y="1"/>
            <a:ext cx="2949421" cy="497597"/>
          </a:xfrm>
          <a:prstGeom prst="rect">
            <a:avLst/>
          </a:prstGeom>
          <a:noFill/>
          <a:ln w="9525">
            <a:noFill/>
            <a:miter lim="800000"/>
            <a:headEnd/>
            <a:tailEnd/>
          </a:ln>
        </p:spPr>
        <p:txBody>
          <a:bodyPr vert="horz" wrap="square" lIns="95670" tIns="47834" rIns="95670" bIns="47834" numCol="1" anchor="t" anchorCtr="0" compatLnSpc="1">
            <a:prstTxWarp prst="textNoShape">
              <a:avLst/>
            </a:prstTxWarp>
          </a:bodyPr>
          <a:lstStyle>
            <a:lvl1pPr algn="r" defTabSz="957410">
              <a:defRPr sz="1300">
                <a:latin typeface="Arial" charset="0"/>
              </a:defRPr>
            </a:lvl1pPr>
          </a:lstStyle>
          <a:p>
            <a:pPr>
              <a:defRPr/>
            </a:pPr>
            <a:fld id="{4FC457E2-7280-40AD-A983-2D05DB626723}" type="datetimeFigureOut">
              <a:rPr lang="en-US"/>
              <a:pPr>
                <a:defRPr/>
              </a:pPr>
              <a:t>8/27/2014</a:t>
            </a:fld>
            <a:endParaRPr lang="en-NZ" dirty="0"/>
          </a:p>
        </p:txBody>
      </p:sp>
      <p:sp>
        <p:nvSpPr>
          <p:cNvPr id="4" name="Slide Image Placeholder 3"/>
          <p:cNvSpPr>
            <a:spLocks noGrp="1" noRot="1" noChangeAspect="1"/>
          </p:cNvSpPr>
          <p:nvPr>
            <p:ph type="sldImg" idx="2"/>
          </p:nvPr>
        </p:nvSpPr>
        <p:spPr>
          <a:xfrm>
            <a:off x="919163" y="744538"/>
            <a:ext cx="4970462" cy="3727450"/>
          </a:xfrm>
          <a:prstGeom prst="rect">
            <a:avLst/>
          </a:prstGeom>
          <a:noFill/>
          <a:ln w="12700">
            <a:solidFill>
              <a:prstClr val="black"/>
            </a:solidFill>
          </a:ln>
        </p:spPr>
        <p:txBody>
          <a:bodyPr vert="horz" lIns="90553" tIns="45277" rIns="90553" bIns="45277" rtlCol="0" anchor="ctr"/>
          <a:lstStyle/>
          <a:p>
            <a:pPr lvl="0"/>
            <a:endParaRPr lang="en-NZ" noProof="0" dirty="0" smtClean="0"/>
          </a:p>
        </p:txBody>
      </p:sp>
      <p:sp>
        <p:nvSpPr>
          <p:cNvPr id="5" name="Notes Placeholder 4"/>
          <p:cNvSpPr>
            <a:spLocks noGrp="1"/>
          </p:cNvSpPr>
          <p:nvPr>
            <p:ph type="body" sz="quarter" idx="3"/>
          </p:nvPr>
        </p:nvSpPr>
        <p:spPr bwMode="auto">
          <a:xfrm>
            <a:off x="680877" y="4720872"/>
            <a:ext cx="5445447" cy="4473647"/>
          </a:xfrm>
          <a:prstGeom prst="rect">
            <a:avLst/>
          </a:prstGeom>
          <a:noFill/>
          <a:ln w="9525">
            <a:noFill/>
            <a:miter lim="800000"/>
            <a:headEnd/>
            <a:tailEnd/>
          </a:ln>
        </p:spPr>
        <p:txBody>
          <a:bodyPr vert="horz" wrap="square" lIns="95670" tIns="47834" rIns="95670" bIns="478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smtClean="0"/>
          </a:p>
        </p:txBody>
      </p:sp>
      <p:sp>
        <p:nvSpPr>
          <p:cNvPr id="6" name="Footer Placeholder 5"/>
          <p:cNvSpPr>
            <a:spLocks noGrp="1"/>
          </p:cNvSpPr>
          <p:nvPr>
            <p:ph type="ftr" sz="quarter" idx="4"/>
          </p:nvPr>
        </p:nvSpPr>
        <p:spPr bwMode="auto">
          <a:xfrm>
            <a:off x="0" y="9440168"/>
            <a:ext cx="2949421" cy="497597"/>
          </a:xfrm>
          <a:prstGeom prst="rect">
            <a:avLst/>
          </a:prstGeom>
          <a:noFill/>
          <a:ln w="9525">
            <a:noFill/>
            <a:miter lim="800000"/>
            <a:headEnd/>
            <a:tailEnd/>
          </a:ln>
        </p:spPr>
        <p:txBody>
          <a:bodyPr vert="horz" wrap="square" lIns="95670" tIns="47834" rIns="95670" bIns="47834" numCol="1" anchor="b" anchorCtr="0" compatLnSpc="1">
            <a:prstTxWarp prst="textNoShape">
              <a:avLst/>
            </a:prstTxWarp>
          </a:bodyPr>
          <a:lstStyle>
            <a:lvl1pPr defTabSz="957410">
              <a:defRPr sz="1300">
                <a:latin typeface="Arial" charset="0"/>
              </a:defRPr>
            </a:lvl1pPr>
          </a:lstStyle>
          <a:p>
            <a:pPr>
              <a:defRPr/>
            </a:pPr>
            <a:endParaRPr lang="en-NZ" dirty="0"/>
          </a:p>
        </p:txBody>
      </p:sp>
      <p:sp>
        <p:nvSpPr>
          <p:cNvPr id="7" name="Slide Number Placeholder 6"/>
          <p:cNvSpPr>
            <a:spLocks noGrp="1"/>
          </p:cNvSpPr>
          <p:nvPr>
            <p:ph type="sldNum" sz="quarter" idx="5"/>
          </p:nvPr>
        </p:nvSpPr>
        <p:spPr bwMode="auto">
          <a:xfrm>
            <a:off x="3856210" y="9440168"/>
            <a:ext cx="2949421" cy="497597"/>
          </a:xfrm>
          <a:prstGeom prst="rect">
            <a:avLst/>
          </a:prstGeom>
          <a:noFill/>
          <a:ln w="9525">
            <a:noFill/>
            <a:miter lim="800000"/>
            <a:headEnd/>
            <a:tailEnd/>
          </a:ln>
        </p:spPr>
        <p:txBody>
          <a:bodyPr vert="horz" wrap="square" lIns="95670" tIns="47834" rIns="95670" bIns="47834" numCol="1" anchor="b" anchorCtr="0" compatLnSpc="1">
            <a:prstTxWarp prst="textNoShape">
              <a:avLst/>
            </a:prstTxWarp>
          </a:bodyPr>
          <a:lstStyle>
            <a:lvl1pPr algn="r" defTabSz="957410">
              <a:defRPr sz="1300">
                <a:latin typeface="Arial" charset="0"/>
              </a:defRPr>
            </a:lvl1pPr>
          </a:lstStyle>
          <a:p>
            <a:pPr>
              <a:defRPr/>
            </a:pPr>
            <a:fld id="{B50DDD72-A22D-4969-94B9-1E8747BA1505}" type="slidenum">
              <a:rPr lang="en-NZ"/>
              <a:pPr>
                <a:defRPr/>
              </a:pPr>
              <a:t>‹#›</a:t>
            </a:fld>
            <a:endParaRPr lang="en-NZ" dirty="0"/>
          </a:p>
        </p:txBody>
      </p:sp>
    </p:spTree>
    <p:extLst>
      <p:ext uri="{BB962C8B-B14F-4D97-AF65-F5344CB8AC3E}">
        <p14:creationId xmlns:p14="http://schemas.microsoft.com/office/powerpoint/2010/main" val="31246340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152400" y="155448"/>
            <a:ext cx="8833104" cy="6547104"/>
          </a:xfrm>
          <a:prstGeom prst="rect">
            <a:avLst/>
          </a:prstGeom>
          <a:noFill/>
          <a:ln w="25400" cap="flat" cmpd="sng" algn="ctr">
            <a:solidFill>
              <a:schemeClr val="bg1">
                <a:lumMod val="75000"/>
              </a:schemeClr>
            </a:solidFill>
            <a:prstDash val="sysDot"/>
            <a:miter lim="800000"/>
            <a:headEnd type="none" w="med" len="med"/>
            <a:tailEnd type="none" w="med" len="med"/>
          </a:ln>
          <a:effectLst/>
        </p:spPr>
        <p:txBody>
          <a:bodyPr vert="horz" wrap="none" lIns="91440" tIns="45720" rIns="91440" bIns="45720" anchor="ctr" compatLnSpc="1"/>
          <a:lstStyle/>
          <a:p>
            <a:endParaRPr kumimoji="0" lang="en-US" dirty="0"/>
          </a:p>
        </p:txBody>
      </p:sp>
      <p:pic>
        <p:nvPicPr>
          <p:cNvPr id="5" name="Picture 14"/>
          <p:cNvPicPr>
            <a:picLocks noChangeAspect="1" noChangeArrowheads="1"/>
          </p:cNvPicPr>
          <p:nvPr userDrawn="1"/>
        </p:nvPicPr>
        <p:blipFill>
          <a:blip r:embed="rId2" cstate="print"/>
          <a:srcRect/>
          <a:stretch>
            <a:fillRect/>
          </a:stretch>
        </p:blipFill>
        <p:spPr bwMode="auto">
          <a:xfrm>
            <a:off x="323528" y="332656"/>
            <a:ext cx="622953" cy="864096"/>
          </a:xfrm>
          <a:prstGeom prst="rect">
            <a:avLst/>
          </a:prstGeom>
          <a:noFill/>
          <a:ln w="9525">
            <a:noFill/>
            <a:miter lim="800000"/>
            <a:headEnd/>
            <a:tailEnd/>
          </a:ln>
        </p:spPr>
      </p:pic>
      <p:sp>
        <p:nvSpPr>
          <p:cNvPr id="6146" name="Rectangle 2"/>
          <p:cNvSpPr>
            <a:spLocks noGrp="1" noChangeArrowheads="1"/>
          </p:cNvSpPr>
          <p:nvPr>
            <p:ph type="ctrTitle"/>
          </p:nvPr>
        </p:nvSpPr>
        <p:spPr>
          <a:xfrm>
            <a:off x="685800" y="1989138"/>
            <a:ext cx="7772400" cy="1470025"/>
          </a:xfrm>
        </p:spPr>
        <p:txBody>
          <a:bodyPr/>
          <a:lstStyle>
            <a:lvl1pPr indent="457200">
              <a:defRPr>
                <a:solidFill>
                  <a:srgbClr val="000000"/>
                </a:solidFill>
                <a:latin typeface="Tahoma" pitchFamily="34" charset="0"/>
                <a:ea typeface="Tahoma" pitchFamily="34" charset="0"/>
                <a:cs typeface="Tahoma" pitchFamily="34" charset="0"/>
              </a:defRPr>
            </a:lvl1pPr>
          </a:lstStyle>
          <a:p>
            <a:r>
              <a:rPr lang="en-US" dirty="0"/>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atin typeface="Tahoma" pitchFamily="34" charset="0"/>
                <a:ea typeface="Tahoma" pitchFamily="34" charset="0"/>
                <a:cs typeface="Tahoma" pitchFamily="34" charset="0"/>
              </a:defRPr>
            </a:lvl1pPr>
          </a:lstStyle>
          <a:p>
            <a:r>
              <a:rPr lang="en-US"/>
              <a:t>Click to edit Master subtitle style</a:t>
            </a:r>
          </a:p>
        </p:txBody>
      </p:sp>
      <p:pic>
        <p:nvPicPr>
          <p:cNvPr id="22" name="Picture 13"/>
          <p:cNvPicPr>
            <a:picLocks noChangeAspect="1" noChangeArrowheads="1"/>
          </p:cNvPicPr>
          <p:nvPr userDrawn="1"/>
        </p:nvPicPr>
        <p:blipFill>
          <a:blip r:embed="rId3" cstate="print"/>
          <a:srcRect/>
          <a:stretch>
            <a:fillRect/>
          </a:stretch>
        </p:blipFill>
        <p:spPr bwMode="auto">
          <a:xfrm>
            <a:off x="5652120" y="260648"/>
            <a:ext cx="3173412" cy="758825"/>
          </a:xfrm>
          <a:prstGeom prst="rect">
            <a:avLst/>
          </a:prstGeom>
          <a:noFill/>
          <a:ln w="9525">
            <a:noFill/>
            <a:miter lim="800000"/>
            <a:headEnd/>
            <a:tailEnd/>
          </a:ln>
        </p:spPr>
      </p:pic>
      <p:sp>
        <p:nvSpPr>
          <p:cNvPr id="20" name="Rectangle 19"/>
          <p:cNvSpPr/>
          <p:nvPr userDrawn="1"/>
        </p:nvSpPr>
        <p:spPr>
          <a:xfrm>
            <a:off x="190688" y="6289000"/>
            <a:ext cx="8773800" cy="91440"/>
          </a:xfrm>
          <a:prstGeom prst="rect">
            <a:avLst/>
          </a:prstGeom>
          <a:solidFill>
            <a:srgbClr val="C5C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1" name="Rectangle 20"/>
          <p:cNvSpPr/>
          <p:nvPr userDrawn="1"/>
        </p:nvSpPr>
        <p:spPr>
          <a:xfrm>
            <a:off x="179512" y="6433016"/>
            <a:ext cx="8784976" cy="91440"/>
          </a:xfrm>
          <a:prstGeom prst="rect">
            <a:avLst/>
          </a:prstGeom>
          <a:solidFill>
            <a:srgbClr val="C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3" name="Rectangle 22"/>
          <p:cNvSpPr/>
          <p:nvPr userDrawn="1"/>
        </p:nvSpPr>
        <p:spPr>
          <a:xfrm>
            <a:off x="180528" y="6577032"/>
            <a:ext cx="8783960" cy="95424"/>
          </a:xfrm>
          <a:prstGeom prst="rect">
            <a:avLst/>
          </a:prstGeom>
          <a:solidFill>
            <a:srgbClr val="4B6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74638"/>
            <a:ext cx="2000250" cy="596265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684213" y="274638"/>
            <a:ext cx="5849937" cy="5962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4474F2EB-6E62-47D9-A111-A1D956E61F85}" type="datetime1">
              <a:rPr lang="en-US"/>
              <a:pPr>
                <a:defRPr/>
              </a:pPr>
              <a:t>8/27/2014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EBC3521-10DB-4EE9-985B-871C6A3511DC}"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4213" y="274638"/>
            <a:ext cx="8002587" cy="561975"/>
          </a:xfrm>
        </p:spPr>
        <p:txBody>
          <a:bodyPr/>
          <a:lstStyle/>
          <a:p>
            <a:r>
              <a:rPr lang="en-US" smtClean="0"/>
              <a:t>Click to edit Master title style</a:t>
            </a:r>
            <a:endParaRPr lang="en-NZ"/>
          </a:p>
        </p:txBody>
      </p:sp>
      <p:sp>
        <p:nvSpPr>
          <p:cNvPr id="3" name="Table Placeholder 2"/>
          <p:cNvSpPr>
            <a:spLocks noGrp="1"/>
          </p:cNvSpPr>
          <p:nvPr>
            <p:ph type="tbl" idx="1"/>
          </p:nvPr>
        </p:nvSpPr>
        <p:spPr>
          <a:xfrm>
            <a:off x="684213" y="1092200"/>
            <a:ext cx="8002587" cy="5145088"/>
          </a:xfrm>
        </p:spPr>
        <p:txBody>
          <a:bodyPr/>
          <a:lstStyle/>
          <a:p>
            <a:pPr lvl="0"/>
            <a:endParaRPr lang="en-NZ" noProof="0" dirty="0" smtClean="0"/>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10A0C765-A810-4AB0-AE60-E9A09043C0CF}" type="datetime1">
              <a:rPr lang="en-US"/>
              <a:pPr>
                <a:defRPr/>
              </a:pPr>
              <a:t>8/27/2014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5AD7710D-25B4-443B-9C0F-A3757B2FF52F}"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4213" y="274638"/>
            <a:ext cx="8002587" cy="561975"/>
          </a:xfrm>
        </p:spPr>
        <p:txBody>
          <a:bodyPr/>
          <a:lstStyle/>
          <a:p>
            <a:r>
              <a:rPr lang="en-US" smtClean="0"/>
              <a:t>Click to edit Master title style</a:t>
            </a:r>
            <a:endParaRPr lang="en-NZ"/>
          </a:p>
        </p:txBody>
      </p:sp>
      <p:sp>
        <p:nvSpPr>
          <p:cNvPr id="3" name="Chart Placeholder 2"/>
          <p:cNvSpPr>
            <a:spLocks noGrp="1"/>
          </p:cNvSpPr>
          <p:nvPr>
            <p:ph type="chart" idx="1"/>
          </p:nvPr>
        </p:nvSpPr>
        <p:spPr>
          <a:xfrm>
            <a:off x="684213" y="1092200"/>
            <a:ext cx="8002587" cy="5145088"/>
          </a:xfrm>
        </p:spPr>
        <p:txBody>
          <a:bodyPr/>
          <a:lstStyle/>
          <a:p>
            <a:pPr lvl="0"/>
            <a:endParaRPr lang="en-NZ" noProof="0" dirty="0" smtClean="0"/>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CACCA76B-3CEC-49C5-A3CB-F52E346FC908}" type="datetime1">
              <a:rPr lang="en-US"/>
              <a:pPr>
                <a:defRPr/>
              </a:pPr>
              <a:t>8/27/2014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B410F37-938B-4F6A-846E-F33ED0013810}"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A3142393-DFCD-48FB-8879-C4DBC14AA691}" type="datetime1">
              <a:rPr lang="en-US"/>
              <a:pPr>
                <a:defRPr/>
              </a:pPr>
              <a:t>8/27/2014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F94BD65-DE95-4245-A5A5-FC8A9782424C}" type="slidenum">
              <a:rPr lang="en-US"/>
              <a:pPr>
                <a:defRPr/>
              </a:pPr>
              <a:t>‹#›</a:t>
            </a:fld>
            <a:endParaRPr lang="en-US" dirty="0"/>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4213" y="274638"/>
            <a:ext cx="8002587" cy="5619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092200"/>
            <a:ext cx="3924300" cy="51450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0913" y="1092200"/>
            <a:ext cx="3925887" cy="24955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0913" y="3740150"/>
            <a:ext cx="3925887" cy="24971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88C87C71-FFD8-41FD-B18F-EFC5E83F6E43}" type="datetime1">
              <a:rPr lang="en-US"/>
              <a:pPr>
                <a:defRPr/>
              </a:pPr>
              <a:t>8/27/2014</a:t>
            </a:fld>
            <a:endParaRPr lang="en-US" dirty="0"/>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8" name="Rectangle 6"/>
          <p:cNvSpPr>
            <a:spLocks noGrp="1" noChangeArrowheads="1"/>
          </p:cNvSpPr>
          <p:nvPr>
            <p:ph type="sldNum" sz="quarter" idx="12"/>
          </p:nvPr>
        </p:nvSpPr>
        <p:spPr>
          <a:ln/>
        </p:spPr>
        <p:txBody>
          <a:bodyPr/>
          <a:lstStyle>
            <a:lvl1pPr>
              <a:defRPr/>
            </a:lvl1pPr>
          </a:lstStyle>
          <a:p>
            <a:pPr>
              <a:defRPr/>
            </a:pPr>
            <a:fld id="{AF965168-14C9-4CA5-8DF1-B64E94A17ABE}" type="slidenum">
              <a:rPr lang="en-US"/>
              <a:pPr>
                <a:defRPr/>
              </a:pPr>
              <a:t>‹#›</a:t>
            </a:fld>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1412776"/>
            <a:ext cx="8102629" cy="48245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
        <p:nvSpPr>
          <p:cNvPr id="2" name="Title 1"/>
          <p:cNvSpPr>
            <a:spLocks noGrp="1"/>
          </p:cNvSpPr>
          <p:nvPr>
            <p:ph type="title"/>
          </p:nvPr>
        </p:nvSpPr>
        <p:spPr>
          <a:xfrm>
            <a:off x="611561" y="208960"/>
            <a:ext cx="7920880" cy="576064"/>
          </a:xfrm>
        </p:spPr>
        <p:txBody>
          <a:bodyPr/>
          <a:lstStyle/>
          <a:p>
            <a:r>
              <a:rPr lang="en-US" smtClean="0"/>
              <a:t>Click to edit Master title style</a:t>
            </a:r>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xfrm>
            <a:off x="7010400" y="6381750"/>
            <a:ext cx="2133600" cy="476250"/>
          </a:xfrm>
          <a:ln/>
        </p:spPr>
        <p:txBody>
          <a:bodyPr/>
          <a:lstStyle>
            <a:lvl1pPr>
              <a:defRPr>
                <a:solidFill>
                  <a:schemeClr val="bg1"/>
                </a:solidFill>
              </a:defRPr>
            </a:lvl1pPr>
          </a:lstStyle>
          <a:p>
            <a:pPr>
              <a:defRPr/>
            </a:pPr>
            <a:fld id="{78E9EBE4-F3A1-465C-A167-7DF6A4F410BF}"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684213" y="1092200"/>
            <a:ext cx="3924300" cy="5145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760913" y="1092200"/>
            <a:ext cx="3925887" cy="5145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3BC1028C-FB11-406F-83C2-A37F5F751C5D}" type="datetime1">
              <a:rPr lang="en-US"/>
              <a:pPr>
                <a:defRPr/>
              </a:pPr>
              <a:t>8/27/2014</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F60E198E-93AE-43B2-BB7A-1EE2AA3CBCA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18ECA206-06E0-4132-A3F1-0B987049076A}" type="datetime1">
              <a:rPr lang="en-US"/>
              <a:pPr>
                <a:defRPr/>
              </a:pPr>
              <a:t>8/27/2014</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FC828C49-D4FF-49EB-93F2-317F0499830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F3A3DD46-C5B7-4FFF-B354-5173B7B8D761}" type="datetime1">
              <a:rPr lang="en-US"/>
              <a:pPr>
                <a:defRPr/>
              </a:pPr>
              <a:t>8/27/2014</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4D83CC36-D6E1-4F2E-83EE-1B5B9CC83CF6}"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5CAD051E-7536-4DEA-BB84-3AA9C0C8F081}" type="datetime1">
              <a:rPr lang="en-US"/>
              <a:pPr>
                <a:defRPr/>
              </a:pPr>
              <a:t>8/27/2014</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1231248-6768-4899-A97A-CA80A9F19095}"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804B65E1-CE61-4DE6-8E9F-E50B304F437D}" type="datetime1">
              <a:rPr lang="en-US"/>
              <a:pPr>
                <a:defRPr/>
              </a:pPr>
              <a:t>8/27/2014</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17F5CD34-0C6A-4480-90A6-A742CC6B4300}"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NZ"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FF12558F-F1B9-4492-9E8A-EB7E82DBCD6D}" type="datetime1">
              <a:rPr lang="en-US"/>
              <a:pPr>
                <a:defRPr/>
              </a:pPr>
              <a:t>8/27/2014</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09CCE5F1-B6DD-4E0E-901B-B26C9257E2A6}"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fld id="{76DE5C0F-6FB9-4A1D-B813-4AC466EBFB2F}" type="datetime1">
              <a:rPr lang="en-US"/>
              <a:pPr>
                <a:defRPr/>
              </a:pPr>
              <a:t>8/27/2014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A567D92-86E5-4FF3-9113-18E31CE716A7}"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bwMode="auto">
          <a:xfrm>
            <a:off x="179512" y="188640"/>
            <a:ext cx="8784976"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33795" name="Rectangle 3"/>
          <p:cNvSpPr>
            <a:spLocks noGrp="1" noChangeArrowheads="1"/>
          </p:cNvSpPr>
          <p:nvPr>
            <p:ph type="body" idx="1"/>
          </p:nvPr>
        </p:nvSpPr>
        <p:spPr bwMode="auto">
          <a:xfrm>
            <a:off x="395536" y="1052736"/>
            <a:ext cx="8102629" cy="4824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12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Georgia" pitchFamily="18" charset="0"/>
                <a:cs typeface="Aparajita" pitchFamily="34" charset="0"/>
              </a:defRPr>
            </a:lvl1pPr>
          </a:lstStyle>
          <a:p>
            <a:pPr>
              <a:defRPr/>
            </a:pPr>
            <a:endParaRPr lang="en-US" dirty="0"/>
          </a:p>
        </p:txBody>
      </p:sp>
      <p:sp>
        <p:nvSpPr>
          <p:cNvPr id="5126" name="Rectangle 6"/>
          <p:cNvSpPr>
            <a:spLocks noGrp="1" noChangeArrowheads="1"/>
          </p:cNvSpPr>
          <p:nvPr>
            <p:ph type="sldNum" sz="quarter" idx="4"/>
          </p:nvPr>
        </p:nvSpPr>
        <p:spPr bwMode="auto">
          <a:xfrm>
            <a:off x="70104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100">
                <a:solidFill>
                  <a:schemeClr val="bg1"/>
                </a:solidFill>
                <a:latin typeface="Georgia" pitchFamily="18" charset="0"/>
                <a:cs typeface="Aparajita" pitchFamily="34" charset="0"/>
              </a:defRPr>
            </a:lvl1pPr>
          </a:lstStyle>
          <a:p>
            <a:pPr>
              <a:defRPr/>
            </a:pPr>
            <a:fld id="{784725A1-B11F-4B79-BD34-A3F57C26C868}" type="slidenum">
              <a:rPr lang="en-US" smtClean="0"/>
              <a:pPr>
                <a:defRPr/>
              </a:pPr>
              <a:t>‹#›</a:t>
            </a:fld>
            <a:endParaRPr lang="en-US" dirty="0"/>
          </a:p>
        </p:txBody>
      </p:sp>
      <p:sp>
        <p:nvSpPr>
          <p:cNvPr id="20" name="Rectangle 19"/>
          <p:cNvSpPr/>
          <p:nvPr userDrawn="1"/>
        </p:nvSpPr>
        <p:spPr>
          <a:xfrm>
            <a:off x="179512" y="6343016"/>
            <a:ext cx="8784976" cy="90000"/>
          </a:xfrm>
          <a:prstGeom prst="rect">
            <a:avLst/>
          </a:prstGeom>
          <a:solidFill>
            <a:srgbClr val="C5C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1" name="Rectangle 20"/>
          <p:cNvSpPr/>
          <p:nvPr userDrawn="1"/>
        </p:nvSpPr>
        <p:spPr>
          <a:xfrm>
            <a:off x="179512" y="6484704"/>
            <a:ext cx="8784976" cy="90000"/>
          </a:xfrm>
          <a:prstGeom prst="rect">
            <a:avLst/>
          </a:prstGeom>
          <a:solidFill>
            <a:srgbClr val="C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2" name="Rectangle 21"/>
          <p:cNvSpPr/>
          <p:nvPr userDrawn="1"/>
        </p:nvSpPr>
        <p:spPr>
          <a:xfrm>
            <a:off x="180528" y="6626735"/>
            <a:ext cx="8783960" cy="90000"/>
          </a:xfrm>
          <a:prstGeom prst="rect">
            <a:avLst/>
          </a:prstGeom>
          <a:solidFill>
            <a:srgbClr val="4B6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11" name="Rectangle 10"/>
          <p:cNvSpPr>
            <a:spLocks noChangeArrowheads="1"/>
          </p:cNvSpPr>
          <p:nvPr userDrawn="1"/>
        </p:nvSpPr>
        <p:spPr bwMode="auto">
          <a:xfrm>
            <a:off x="179512" y="188640"/>
            <a:ext cx="8784976" cy="576064"/>
          </a:xfrm>
          <a:prstGeom prst="rect">
            <a:avLst/>
          </a:prstGeom>
          <a:noFill/>
          <a:ln w="25400" cap="flat" cmpd="sng" algn="ctr">
            <a:solidFill>
              <a:schemeClr val="bg1">
                <a:lumMod val="75000"/>
              </a:schemeClr>
            </a:solidFill>
            <a:prstDash val="sysDot"/>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userDrawn="1"/>
        </p:nvSpPr>
        <p:spPr bwMode="auto">
          <a:xfrm>
            <a:off x="179512" y="908720"/>
            <a:ext cx="8784976" cy="5328592"/>
          </a:xfrm>
          <a:prstGeom prst="rect">
            <a:avLst/>
          </a:prstGeom>
          <a:noFill/>
          <a:ln w="25400" cap="flat" cmpd="sng" algn="ctr">
            <a:solidFill>
              <a:schemeClr val="bg1">
                <a:lumMod val="75000"/>
              </a:schemeClr>
            </a:solidFill>
            <a:prstDash val="sysDot"/>
            <a:miter lim="800000"/>
            <a:headEnd type="none" w="med" len="med"/>
            <a:tailEnd type="none" w="med" len="med"/>
          </a:ln>
          <a:effectLst/>
        </p:spPr>
        <p:txBody>
          <a:bodyPr vert="horz" wrap="none" lIns="91440" tIns="45720" rIns="91440" bIns="45720" anchor="ctr"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960" r:id="rId1"/>
    <p:sldLayoutId id="2147483946"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 id="2147483957" r:id="rId12"/>
    <p:sldLayoutId id="2147483958" r:id="rId13"/>
    <p:sldLayoutId id="2147483959" r:id="rId14"/>
  </p:sldLayoutIdLst>
  <p:transition>
    <p:wipe dir="r"/>
  </p:transition>
  <p:timing>
    <p:tnLst>
      <p:par>
        <p:cTn id="1" dur="indefinite" restart="never" nodeType="tmRoot"/>
      </p:par>
    </p:tnLst>
  </p:timing>
  <p:hf hdr="0" ftr="0" dt="0"/>
  <p:txStyles>
    <p:titleStyle>
      <a:lvl1pPr algn="ctr" rtl="0" eaLnBrk="0" fontAlgn="base" hangingPunct="0">
        <a:spcBef>
          <a:spcPct val="0"/>
        </a:spcBef>
        <a:spcAft>
          <a:spcPct val="0"/>
        </a:spcAft>
        <a:defRPr sz="2800" b="1">
          <a:solidFill>
            <a:schemeClr val="tx2"/>
          </a:solidFill>
          <a:latin typeface="Tahoma" pitchFamily="34" charset="0"/>
          <a:ea typeface="Tahoma" pitchFamily="34" charset="0"/>
          <a:cs typeface="Tahoma" pitchFamily="34" charset="0"/>
        </a:defRPr>
      </a:lvl1pPr>
      <a:lvl2pPr algn="ctr" rtl="0" eaLnBrk="0" fontAlgn="base" hangingPunct="0">
        <a:spcBef>
          <a:spcPct val="0"/>
        </a:spcBef>
        <a:spcAft>
          <a:spcPct val="0"/>
        </a:spcAft>
        <a:defRPr sz="2800">
          <a:solidFill>
            <a:schemeClr val="tx2"/>
          </a:solidFill>
          <a:latin typeface="Arial" charset="0"/>
        </a:defRPr>
      </a:lvl2pPr>
      <a:lvl3pPr algn="ctr" rtl="0" eaLnBrk="0" fontAlgn="base" hangingPunct="0">
        <a:spcBef>
          <a:spcPct val="0"/>
        </a:spcBef>
        <a:spcAft>
          <a:spcPct val="0"/>
        </a:spcAft>
        <a:defRPr sz="2800">
          <a:solidFill>
            <a:schemeClr val="tx2"/>
          </a:solidFill>
          <a:latin typeface="Arial" charset="0"/>
        </a:defRPr>
      </a:lvl3pPr>
      <a:lvl4pPr algn="ctr" rtl="0" eaLnBrk="0" fontAlgn="base" hangingPunct="0">
        <a:spcBef>
          <a:spcPct val="0"/>
        </a:spcBef>
        <a:spcAft>
          <a:spcPct val="0"/>
        </a:spcAft>
        <a:defRPr sz="2800">
          <a:solidFill>
            <a:schemeClr val="tx2"/>
          </a:solidFill>
          <a:latin typeface="Arial" charset="0"/>
        </a:defRPr>
      </a:lvl4pPr>
      <a:lvl5pPr algn="ctr" rtl="0" eaLnBrk="0" fontAlgn="base" hangingPunct="0">
        <a:spcBef>
          <a:spcPct val="0"/>
        </a:spcBef>
        <a:spcAft>
          <a:spcPct val="0"/>
        </a:spcAft>
        <a:defRPr sz="2800">
          <a:solidFill>
            <a:schemeClr val="tx2"/>
          </a:solidFill>
          <a:latin typeface="Arial" charset="0"/>
        </a:defRPr>
      </a:lvl5pPr>
      <a:lvl6pPr marL="457200" algn="ctr" rtl="0" fontAlgn="base">
        <a:spcBef>
          <a:spcPct val="0"/>
        </a:spcBef>
        <a:spcAft>
          <a:spcPct val="0"/>
        </a:spcAft>
        <a:defRPr sz="2800">
          <a:solidFill>
            <a:schemeClr val="tx2"/>
          </a:solidFill>
          <a:latin typeface="Arial" charset="0"/>
        </a:defRPr>
      </a:lvl6pPr>
      <a:lvl7pPr marL="914400" algn="ctr" rtl="0" fontAlgn="base">
        <a:spcBef>
          <a:spcPct val="0"/>
        </a:spcBef>
        <a:spcAft>
          <a:spcPct val="0"/>
        </a:spcAft>
        <a:defRPr sz="2800">
          <a:solidFill>
            <a:schemeClr val="tx2"/>
          </a:solidFill>
          <a:latin typeface="Arial" charset="0"/>
        </a:defRPr>
      </a:lvl7pPr>
      <a:lvl8pPr marL="1371600" algn="ctr" rtl="0" fontAlgn="base">
        <a:spcBef>
          <a:spcPct val="0"/>
        </a:spcBef>
        <a:spcAft>
          <a:spcPct val="0"/>
        </a:spcAft>
        <a:defRPr sz="2800">
          <a:solidFill>
            <a:schemeClr val="tx2"/>
          </a:solidFill>
          <a:latin typeface="Arial" charset="0"/>
        </a:defRPr>
      </a:lvl8pPr>
      <a:lvl9pPr marL="1828800" algn="ctr" rtl="0" fontAlgn="base">
        <a:spcBef>
          <a:spcPct val="0"/>
        </a:spcBef>
        <a:spcAft>
          <a:spcPct val="0"/>
        </a:spcAft>
        <a:defRPr sz="2800">
          <a:solidFill>
            <a:schemeClr val="tx2"/>
          </a:solidFill>
          <a:latin typeface="Arial" charset="0"/>
        </a:defRPr>
      </a:lvl9pPr>
    </p:titleStyle>
    <p:bodyStyle>
      <a:lvl1pPr marL="342900" indent="-342900" algn="l" rtl="0" eaLnBrk="0" fontAlgn="base" hangingPunct="0">
        <a:spcBef>
          <a:spcPct val="60000"/>
        </a:spcBef>
        <a:spcAft>
          <a:spcPct val="0"/>
        </a:spcAft>
        <a:buChar char="•"/>
        <a:defRPr sz="2000">
          <a:solidFill>
            <a:schemeClr val="tx1"/>
          </a:solidFill>
          <a:latin typeface="Tahoma" pitchFamily="34" charset="0"/>
          <a:ea typeface="Tahoma" pitchFamily="34" charset="0"/>
          <a:cs typeface="Tahoma" pitchFamily="34" charset="0"/>
        </a:defRPr>
      </a:lvl1pPr>
      <a:lvl2pPr marL="742950" indent="-285750" algn="l" rtl="0" eaLnBrk="0" fontAlgn="base" hangingPunct="0">
        <a:spcBef>
          <a:spcPct val="60000"/>
        </a:spcBef>
        <a:spcAft>
          <a:spcPct val="0"/>
        </a:spcAft>
        <a:buChar char="–"/>
        <a:defRPr sz="1600">
          <a:solidFill>
            <a:schemeClr val="tx1"/>
          </a:solidFill>
          <a:latin typeface="Tahoma" pitchFamily="34" charset="0"/>
          <a:ea typeface="Tahoma" pitchFamily="34" charset="0"/>
          <a:cs typeface="Tahoma" pitchFamily="34" charset="0"/>
        </a:defRPr>
      </a:lvl2pPr>
      <a:lvl3pPr marL="1143000" indent="-228600" algn="l" rtl="0" eaLnBrk="0" fontAlgn="base" hangingPunct="0">
        <a:spcBef>
          <a:spcPct val="60000"/>
        </a:spcBef>
        <a:spcAft>
          <a:spcPct val="0"/>
        </a:spcAft>
        <a:buChar char="•"/>
        <a:defRPr sz="1600">
          <a:solidFill>
            <a:schemeClr val="tx1"/>
          </a:solidFill>
          <a:latin typeface="Tahoma" pitchFamily="34" charset="0"/>
          <a:ea typeface="Tahoma" pitchFamily="34" charset="0"/>
          <a:cs typeface="Tahoma" pitchFamily="34" charset="0"/>
        </a:defRPr>
      </a:lvl3pPr>
      <a:lvl4pPr marL="1600200" indent="-228600" algn="l" rtl="0" eaLnBrk="0" fontAlgn="base" hangingPunct="0">
        <a:spcBef>
          <a:spcPct val="60000"/>
        </a:spcBef>
        <a:spcAft>
          <a:spcPct val="0"/>
        </a:spcAft>
        <a:buChar char="–"/>
        <a:defRPr sz="1600">
          <a:solidFill>
            <a:schemeClr val="tx1"/>
          </a:solidFill>
          <a:latin typeface="Tahoma" pitchFamily="34" charset="0"/>
          <a:ea typeface="Tahoma" pitchFamily="34" charset="0"/>
          <a:cs typeface="Tahoma" pitchFamily="34" charset="0"/>
        </a:defRPr>
      </a:lvl4pPr>
      <a:lvl5pPr marL="2057400" indent="-228600" algn="l" rtl="0" eaLnBrk="0" fontAlgn="base" hangingPunct="0">
        <a:spcBef>
          <a:spcPct val="60000"/>
        </a:spcBef>
        <a:spcAft>
          <a:spcPct val="0"/>
        </a:spcAft>
        <a:buChar char="»"/>
        <a:defRPr sz="1600">
          <a:solidFill>
            <a:schemeClr val="tx1"/>
          </a:solidFill>
          <a:latin typeface="Tahoma" pitchFamily="34" charset="0"/>
          <a:ea typeface="Tahoma" pitchFamily="34" charset="0"/>
          <a:cs typeface="Tahoma" pitchFamily="34" charset="0"/>
        </a:defRPr>
      </a:lvl5pPr>
      <a:lvl6pPr marL="2514600" indent="-228600" algn="l" rtl="0" fontAlgn="base">
        <a:spcBef>
          <a:spcPct val="60000"/>
        </a:spcBef>
        <a:spcAft>
          <a:spcPct val="0"/>
        </a:spcAft>
        <a:buChar char="»"/>
        <a:defRPr sz="1600">
          <a:solidFill>
            <a:schemeClr val="tx1"/>
          </a:solidFill>
          <a:latin typeface="+mn-lt"/>
        </a:defRPr>
      </a:lvl6pPr>
      <a:lvl7pPr marL="2971800" indent="-228600" algn="l" rtl="0" fontAlgn="base">
        <a:spcBef>
          <a:spcPct val="60000"/>
        </a:spcBef>
        <a:spcAft>
          <a:spcPct val="0"/>
        </a:spcAft>
        <a:buChar char="»"/>
        <a:defRPr sz="1600">
          <a:solidFill>
            <a:schemeClr val="tx1"/>
          </a:solidFill>
          <a:latin typeface="+mn-lt"/>
        </a:defRPr>
      </a:lvl7pPr>
      <a:lvl8pPr marL="3429000" indent="-228600" algn="l" rtl="0" fontAlgn="base">
        <a:spcBef>
          <a:spcPct val="60000"/>
        </a:spcBef>
        <a:spcAft>
          <a:spcPct val="0"/>
        </a:spcAft>
        <a:buChar char="»"/>
        <a:defRPr sz="1600">
          <a:solidFill>
            <a:schemeClr val="tx1"/>
          </a:solidFill>
          <a:latin typeface="+mn-lt"/>
        </a:defRPr>
      </a:lvl8pPr>
      <a:lvl9pPr marL="3886200" indent="-228600" algn="l" rtl="0" fontAlgn="base">
        <a:spcBef>
          <a:spcPct val="6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988840"/>
            <a:ext cx="9144000" cy="1656184"/>
          </a:xfrm>
          <a:prstGeom prst="rect">
            <a:avLst/>
          </a:prstGeom>
          <a:solidFill>
            <a:srgbClr val="C5C4A4"/>
          </a:solidFill>
          <a:ln w="25400" cap="flat" cmpd="sng" algn="ctr">
            <a:solidFill>
              <a:schemeClr val="bg1">
                <a:lumMod val="75000"/>
              </a:schemeClr>
            </a:solidFill>
            <a:prstDash val="sysDot"/>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Title 1"/>
          <p:cNvSpPr>
            <a:spLocks noGrp="1"/>
          </p:cNvSpPr>
          <p:nvPr>
            <p:ph type="ctrTitle"/>
          </p:nvPr>
        </p:nvSpPr>
        <p:spPr>
          <a:xfrm>
            <a:off x="685800" y="2276872"/>
            <a:ext cx="7774632" cy="1182291"/>
          </a:xfrm>
        </p:spPr>
        <p:txBody>
          <a:bodyPr/>
          <a:lstStyle/>
          <a:p>
            <a:r>
              <a:rPr lang="en-US" sz="2400" b="1" dirty="0" smtClean="0">
                <a:solidFill>
                  <a:schemeClr val="tx2"/>
                </a:solidFill>
                <a:latin typeface="Tahoma" pitchFamily="34" charset="0"/>
                <a:ea typeface="Tahoma" pitchFamily="34" charset="0"/>
                <a:cs typeface="Tahoma" pitchFamily="34" charset="0"/>
              </a:rPr>
              <a:t>Summary of Key Results from the </a:t>
            </a:r>
            <a:br>
              <a:rPr lang="en-US" sz="2400" b="1" dirty="0" smtClean="0">
                <a:solidFill>
                  <a:schemeClr val="tx2"/>
                </a:solidFill>
                <a:latin typeface="Tahoma" pitchFamily="34" charset="0"/>
                <a:ea typeface="Tahoma" pitchFamily="34" charset="0"/>
                <a:cs typeface="Tahoma" pitchFamily="34" charset="0"/>
              </a:rPr>
            </a:br>
            <a:r>
              <a:rPr lang="en-US" sz="2400" b="1" dirty="0" smtClean="0">
                <a:solidFill>
                  <a:schemeClr val="tx2"/>
                </a:solidFill>
                <a:latin typeface="Tahoma" pitchFamily="34" charset="0"/>
                <a:ea typeface="Tahoma" pitchFamily="34" charset="0"/>
                <a:cs typeface="Tahoma" pitchFamily="34" charset="0"/>
              </a:rPr>
              <a:t>2013/2014 Survey of Visa Applicants </a:t>
            </a:r>
            <a:br>
              <a:rPr lang="en-US" sz="2400" b="1" dirty="0" smtClean="0">
                <a:solidFill>
                  <a:schemeClr val="tx2"/>
                </a:solidFill>
                <a:latin typeface="Tahoma" pitchFamily="34" charset="0"/>
                <a:ea typeface="Tahoma" pitchFamily="34" charset="0"/>
                <a:cs typeface="Tahoma" pitchFamily="34" charset="0"/>
              </a:rPr>
            </a:br>
            <a:r>
              <a:rPr lang="en-US" sz="2400" b="1" dirty="0" smtClean="0">
                <a:solidFill>
                  <a:schemeClr val="tx2"/>
                </a:solidFill>
                <a:latin typeface="Tahoma" pitchFamily="34" charset="0"/>
                <a:ea typeface="Tahoma" pitchFamily="34" charset="0"/>
                <a:cs typeface="Tahoma" pitchFamily="34" charset="0"/>
              </a:rPr>
              <a:t>Who Used a Licensed Adviser</a:t>
            </a:r>
            <a:endParaRPr lang="en-US" sz="2400" b="1" dirty="0">
              <a:latin typeface="Tahoma" pitchFamily="34" charset="0"/>
              <a:ea typeface="Tahoma" pitchFamily="34" charset="0"/>
              <a:cs typeface="Tahoma" pitchFamily="34" charset="0"/>
            </a:endParaRPr>
          </a:p>
        </p:txBody>
      </p:sp>
      <p:sp>
        <p:nvSpPr>
          <p:cNvPr id="3" name="Subtitle 2"/>
          <p:cNvSpPr>
            <a:spLocks noGrp="1"/>
          </p:cNvSpPr>
          <p:nvPr>
            <p:ph type="subTitle" idx="1"/>
          </p:nvPr>
        </p:nvSpPr>
        <p:spPr/>
        <p:txBody>
          <a:bodyPr/>
          <a:lstStyle/>
          <a:p>
            <a:pPr>
              <a:spcBef>
                <a:spcPts val="1600"/>
              </a:spcBef>
            </a:pPr>
            <a:r>
              <a:rPr lang="en-US" sz="1600" dirty="0" smtClean="0">
                <a:latin typeface="Tahoma" pitchFamily="34" charset="0"/>
                <a:ea typeface="Tahoma" pitchFamily="34" charset="0"/>
                <a:cs typeface="Tahoma" pitchFamily="34" charset="0"/>
              </a:rPr>
              <a:t>Survey undertaken by:  Premium Research</a:t>
            </a:r>
          </a:p>
          <a:p>
            <a:pPr>
              <a:spcBef>
                <a:spcPts val="1600"/>
              </a:spcBef>
            </a:pPr>
            <a:r>
              <a:rPr lang="en-US" sz="1600" dirty="0" smtClean="0"/>
              <a:t>Report prepared: </a:t>
            </a:r>
            <a:r>
              <a:rPr lang="en-US" sz="1600" dirty="0" smtClean="0">
                <a:latin typeface="Tahoma" pitchFamily="34" charset="0"/>
                <a:ea typeface="Tahoma" pitchFamily="34" charset="0"/>
                <a:cs typeface="Tahoma" pitchFamily="34" charset="0"/>
              </a:rPr>
              <a:t>July 2014</a:t>
            </a:r>
            <a:endParaRPr lang="en-US" sz="1600"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323528" y="980728"/>
            <a:ext cx="8496944" cy="2016249"/>
          </a:xfrm>
          <a:prstGeom prst="rect">
            <a:avLst/>
          </a:prstGeom>
          <a:noFill/>
          <a:ln w="9525">
            <a:noFill/>
            <a:miter lim="800000"/>
            <a:headEnd/>
            <a:tailEnd/>
          </a:ln>
        </p:spPr>
        <p:txBody>
          <a:bodyPr/>
          <a:lstStyle/>
          <a:p>
            <a:pPr marL="342900" indent="-342900" eaLnBrk="0" hangingPunct="0">
              <a:spcBef>
                <a:spcPct val="60000"/>
              </a:spcBef>
              <a:buFontTx/>
              <a:buChar char="•"/>
              <a:defRPr/>
            </a:pPr>
            <a:r>
              <a:rPr lang="en-US" sz="1500" dirty="0">
                <a:latin typeface="Tahoma" pitchFamily="34" charset="0"/>
                <a:ea typeface="Tahoma" pitchFamily="34" charset="0"/>
                <a:cs typeface="Tahoma" pitchFamily="34" charset="0"/>
              </a:rPr>
              <a:t>The </a:t>
            </a:r>
            <a:r>
              <a:rPr lang="en-US" sz="1500" dirty="0" smtClean="0">
                <a:latin typeface="Tahoma" pitchFamily="34" charset="0"/>
                <a:ea typeface="Tahoma" pitchFamily="34" charset="0"/>
                <a:cs typeface="Tahoma" pitchFamily="34" charset="0"/>
              </a:rPr>
              <a:t>same themes in clients’ suggested improvements were evident in this year’s survey as in previous surveys.  More clients in the 2013/14 survey mentioned ‘explain clearly’ and ‘keep in contact’ this year, while fewer mentioned ‘give good/helpful service’.</a:t>
            </a:r>
            <a:endParaRPr lang="en-US" sz="1500" dirty="0">
              <a:latin typeface="Tahoma" pitchFamily="34" charset="0"/>
              <a:ea typeface="Tahoma" pitchFamily="34" charset="0"/>
              <a:cs typeface="Tahoma" pitchFamily="34" charset="0"/>
            </a:endParaRPr>
          </a:p>
          <a:p>
            <a:pPr marL="342900" indent="-342900" eaLnBrk="0" hangingPunct="0">
              <a:spcBef>
                <a:spcPts val="800"/>
              </a:spcBef>
              <a:buFontTx/>
              <a:buChar char="•"/>
              <a:defRPr/>
            </a:pPr>
            <a:endParaRPr lang="en-US" kern="0" dirty="0">
              <a:latin typeface="Tahoma" pitchFamily="34" charset="0"/>
              <a:ea typeface="Tahoma" pitchFamily="34" charset="0"/>
              <a:cs typeface="Tahoma" pitchFamily="34" charset="0"/>
            </a:endParaRPr>
          </a:p>
          <a:p>
            <a:pPr marL="342900" indent="-342900" eaLnBrk="0" hangingPunct="0">
              <a:spcBef>
                <a:spcPts val="800"/>
              </a:spcBef>
              <a:buFontTx/>
              <a:buChar char="•"/>
              <a:defRPr/>
            </a:pPr>
            <a:endParaRPr lang="en-US" kern="0" dirty="0">
              <a:latin typeface="Tahoma" pitchFamily="34" charset="0"/>
              <a:ea typeface="Tahoma" pitchFamily="34" charset="0"/>
              <a:cs typeface="Tahoma" pitchFamily="34" charset="0"/>
            </a:endParaRPr>
          </a:p>
          <a:p>
            <a:pPr marL="342900" indent="-342900" eaLnBrk="0" hangingPunct="0">
              <a:spcBef>
                <a:spcPts val="800"/>
              </a:spcBef>
              <a:buFontTx/>
              <a:buChar char="•"/>
              <a:defRPr/>
            </a:pPr>
            <a:endParaRPr lang="en-US" kern="0" dirty="0">
              <a:latin typeface="Tahoma" pitchFamily="34" charset="0"/>
              <a:ea typeface="Tahoma" pitchFamily="34" charset="0"/>
              <a:cs typeface="Tahoma" pitchFamily="34" charset="0"/>
            </a:endParaRPr>
          </a:p>
          <a:p>
            <a:pPr marL="342900" indent="-342900" eaLnBrk="0" hangingPunct="0">
              <a:spcBef>
                <a:spcPct val="60000"/>
              </a:spcBef>
              <a:buFontTx/>
              <a:buChar char="•"/>
              <a:defRPr/>
            </a:pPr>
            <a:endParaRPr lang="en-US" kern="0" dirty="0">
              <a:latin typeface="Tahoma" pitchFamily="34" charset="0"/>
              <a:ea typeface="Tahoma" pitchFamily="34" charset="0"/>
              <a:cs typeface="Tahoma" pitchFamily="34" charset="0"/>
            </a:endParaRPr>
          </a:p>
          <a:p>
            <a:pPr marL="342900" indent="-342900" eaLnBrk="0" hangingPunct="0">
              <a:spcBef>
                <a:spcPct val="60000"/>
              </a:spcBef>
              <a:buFontTx/>
              <a:buChar char="•"/>
              <a:defRPr/>
            </a:pPr>
            <a:endParaRPr lang="en-US" kern="0" dirty="0">
              <a:latin typeface="Tahoma" pitchFamily="34" charset="0"/>
              <a:ea typeface="Tahoma" pitchFamily="34" charset="0"/>
              <a:cs typeface="Tahoma" pitchFamily="34" charset="0"/>
            </a:endParaRPr>
          </a:p>
          <a:p>
            <a:pPr marL="342900" indent="-342900" eaLnBrk="0" hangingPunct="0">
              <a:spcBef>
                <a:spcPct val="60000"/>
              </a:spcBef>
              <a:buFontTx/>
              <a:buChar char="•"/>
              <a:defRPr/>
            </a:pPr>
            <a:endParaRPr lang="en-US" kern="0" dirty="0">
              <a:latin typeface="Tahoma" pitchFamily="34" charset="0"/>
              <a:ea typeface="Tahoma" pitchFamily="34" charset="0"/>
              <a:cs typeface="Tahoma" pitchFamily="34" charset="0"/>
            </a:endParaRPr>
          </a:p>
          <a:p>
            <a:pPr marL="342900" indent="-342900" eaLnBrk="0" hangingPunct="0">
              <a:spcBef>
                <a:spcPct val="60000"/>
              </a:spcBef>
              <a:buFontTx/>
              <a:buChar char="•"/>
              <a:defRPr/>
            </a:pPr>
            <a:endParaRPr lang="en-US" kern="0" dirty="0">
              <a:latin typeface="Tahoma" pitchFamily="34" charset="0"/>
              <a:ea typeface="Tahoma" pitchFamily="34" charset="0"/>
              <a:cs typeface="Tahoma" pitchFamily="34" charset="0"/>
            </a:endParaRPr>
          </a:p>
        </p:txBody>
      </p:sp>
      <p:sp>
        <p:nvSpPr>
          <p:cNvPr id="9" name="Rectangle 3"/>
          <p:cNvSpPr txBox="1">
            <a:spLocks noChangeArrowheads="1"/>
          </p:cNvSpPr>
          <p:nvPr/>
        </p:nvSpPr>
        <p:spPr bwMode="auto">
          <a:xfrm>
            <a:off x="827088" y="692150"/>
            <a:ext cx="8316912" cy="5878513"/>
          </a:xfrm>
          <a:prstGeom prst="rect">
            <a:avLst/>
          </a:prstGeom>
          <a:noFill/>
          <a:ln w="9525">
            <a:noFill/>
            <a:miter lim="800000"/>
            <a:headEnd/>
            <a:tailEnd/>
          </a:ln>
        </p:spPr>
        <p:txBody>
          <a:bodyPr/>
          <a:lstStyle/>
          <a:p>
            <a:pPr marL="342900" indent="-342900" eaLnBrk="0" hangingPunct="0">
              <a:spcBef>
                <a:spcPts val="800"/>
              </a:spcBef>
              <a:buFontTx/>
              <a:buChar char="•"/>
              <a:defRPr/>
            </a:pPr>
            <a:endParaRPr lang="en-US" sz="1400" dirty="0"/>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p:txBody>
      </p:sp>
      <p:sp>
        <p:nvSpPr>
          <p:cNvPr id="27652" name="Rectangle 2"/>
          <p:cNvSpPr>
            <a:spLocks noGrp="1" noChangeArrowheads="1"/>
          </p:cNvSpPr>
          <p:nvPr>
            <p:ph type="title"/>
          </p:nvPr>
        </p:nvSpPr>
        <p:spPr>
          <a:xfrm>
            <a:off x="251520" y="188640"/>
            <a:ext cx="8643937" cy="561975"/>
          </a:xfrm>
        </p:spPr>
        <p:txBody>
          <a:bodyPr/>
          <a:lstStyle/>
          <a:p>
            <a:r>
              <a:rPr lang="en-US" dirty="0" smtClean="0"/>
              <a:t>Suggested Improvements</a:t>
            </a:r>
          </a:p>
        </p:txBody>
      </p:sp>
      <p:sp>
        <p:nvSpPr>
          <p:cNvPr id="8" name="Slide Number Placeholder 3"/>
          <p:cNvSpPr>
            <a:spLocks noGrp="1"/>
          </p:cNvSpPr>
          <p:nvPr>
            <p:ph type="sldNum" sz="quarter" idx="12"/>
          </p:nvPr>
        </p:nvSpPr>
        <p:spPr>
          <a:xfrm>
            <a:off x="7071157" y="6618719"/>
            <a:ext cx="2133600" cy="476250"/>
          </a:xfrm>
        </p:spPr>
        <p:txBody>
          <a:bodyPr/>
          <a:lstStyle/>
          <a:p>
            <a:pPr>
              <a:defRPr/>
            </a:pPr>
            <a:fld id="{78E9EBE4-F3A1-465C-A167-7DF6A4F410BF}" type="slidenum">
              <a:rPr lang="en-US" smtClean="0"/>
              <a:pPr>
                <a:defRPr/>
              </a:pPr>
              <a:t>10</a:t>
            </a:fld>
            <a:endParaRPr lang="en-US" dirty="0"/>
          </a:p>
        </p:txBody>
      </p:sp>
      <p:graphicFrame>
        <p:nvGraphicFramePr>
          <p:cNvPr id="10" name="Chart 9"/>
          <p:cNvGraphicFramePr/>
          <p:nvPr/>
        </p:nvGraphicFramePr>
        <p:xfrm>
          <a:off x="755576" y="2204864"/>
          <a:ext cx="7704856" cy="2664296"/>
        </p:xfrm>
        <a:graphic>
          <a:graphicData uri="http://schemas.openxmlformats.org/drawingml/2006/chart">
            <c:chart xmlns:c="http://schemas.openxmlformats.org/drawingml/2006/chart" xmlns:r="http://schemas.openxmlformats.org/officeDocument/2006/relationships" r:id="rId2"/>
          </a:graphicData>
        </a:graphic>
      </p:graphicFrame>
      <p:sp>
        <p:nvSpPr>
          <p:cNvPr id="11" name="Rectangle 10"/>
          <p:cNvSpPr/>
          <p:nvPr/>
        </p:nvSpPr>
        <p:spPr>
          <a:xfrm>
            <a:off x="1187624" y="4941167"/>
            <a:ext cx="6768752" cy="784830"/>
          </a:xfrm>
          <a:prstGeom prst="rect">
            <a:avLst/>
          </a:prstGeom>
        </p:spPr>
        <p:txBody>
          <a:bodyPr wrap="square">
            <a:spAutoFit/>
          </a:bodyPr>
          <a:lstStyle/>
          <a:p>
            <a:pPr algn="ctr" eaLnBrk="0" hangingPunct="0">
              <a:spcBef>
                <a:spcPts val="800"/>
              </a:spcBef>
            </a:pPr>
            <a:r>
              <a:rPr lang="en-NZ" sz="1500" i="1" dirty="0" smtClean="0">
                <a:solidFill>
                  <a:srgbClr val="4060A6"/>
                </a:solidFill>
                <a:latin typeface="Times New Roman" pitchFamily="18" charset="0"/>
                <a:cs typeface="Times New Roman" pitchFamily="18" charset="0"/>
              </a:rPr>
              <a:t>“The visa options should be clearly explained and the benefits of the visa should also be elucidated by the adviser. The adviser just does not share all the information relevant to the visa...”</a:t>
            </a:r>
          </a:p>
        </p:txBody>
      </p:sp>
      <p:sp>
        <p:nvSpPr>
          <p:cNvPr id="13" name="TextBox 12"/>
          <p:cNvSpPr txBox="1"/>
          <p:nvPr/>
        </p:nvSpPr>
        <p:spPr>
          <a:xfrm>
            <a:off x="179512" y="5949280"/>
            <a:ext cx="6480720" cy="246221"/>
          </a:xfrm>
          <a:prstGeom prst="rect">
            <a:avLst/>
          </a:prstGeom>
          <a:noFill/>
        </p:spPr>
        <p:txBody>
          <a:bodyPr wrap="square" rtlCol="0">
            <a:spAutoFit/>
          </a:bodyPr>
          <a:lstStyle/>
          <a:p>
            <a:r>
              <a:rPr lang="en-NZ" sz="1000" i="1" dirty="0" smtClean="0">
                <a:latin typeface="Tahoma" pitchFamily="34" charset="0"/>
                <a:ea typeface="Tahoma" pitchFamily="34" charset="0"/>
                <a:cs typeface="Tahoma" pitchFamily="34" charset="0"/>
              </a:rPr>
              <a:t>Base: Total sample (used a licensed adviser) 2013 n=1,341</a:t>
            </a:r>
            <a:endParaRPr lang="en-NZ" sz="1000" i="1" dirty="0">
              <a:latin typeface="Tahoma" pitchFamily="34" charset="0"/>
              <a:ea typeface="Tahoma" pitchFamily="34" charset="0"/>
              <a:cs typeface="Tahoma" pitchFamily="34" charset="0"/>
            </a:endParaRPr>
          </a:p>
        </p:txBody>
      </p:sp>
      <p:sp>
        <p:nvSpPr>
          <p:cNvPr id="12" name="TextBox 11"/>
          <p:cNvSpPr txBox="1"/>
          <p:nvPr/>
        </p:nvSpPr>
        <p:spPr>
          <a:xfrm>
            <a:off x="2195736" y="1844824"/>
            <a:ext cx="4752528" cy="307777"/>
          </a:xfrm>
          <a:prstGeom prst="rect">
            <a:avLst/>
          </a:prstGeom>
          <a:noFill/>
        </p:spPr>
        <p:txBody>
          <a:bodyPr wrap="square" rtlCol="0">
            <a:spAutoFit/>
          </a:bodyPr>
          <a:lstStyle/>
          <a:p>
            <a:pPr algn="ctr"/>
            <a:r>
              <a:rPr lang="en-NZ" sz="1400" b="1" dirty="0" smtClean="0">
                <a:solidFill>
                  <a:schemeClr val="accent6"/>
                </a:solidFill>
                <a:latin typeface="Tahoma" pitchFamily="34" charset="0"/>
                <a:ea typeface="Tahoma" pitchFamily="34" charset="0"/>
                <a:cs typeface="Tahoma" pitchFamily="34" charset="0"/>
              </a:rPr>
              <a:t>Top 8 Suggested Improvements </a:t>
            </a:r>
            <a:endParaRPr lang="en-NZ" sz="1400" b="1" dirty="0">
              <a:solidFill>
                <a:schemeClr val="accent6"/>
              </a:solidFill>
              <a:latin typeface="Tahoma" pitchFamily="34" charset="0"/>
              <a:ea typeface="Tahoma" pitchFamily="34" charset="0"/>
              <a:cs typeface="Tahoma" pitchFamily="34" charset="0"/>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1"/>
          </p:nvPr>
        </p:nvSpPr>
        <p:spPr>
          <a:xfrm>
            <a:off x="323528" y="1052736"/>
            <a:ext cx="8568952" cy="1656184"/>
          </a:xfrm>
        </p:spPr>
        <p:txBody>
          <a:bodyPr/>
          <a:lstStyle/>
          <a:p>
            <a:pPr>
              <a:spcBef>
                <a:spcPts val="500"/>
              </a:spcBef>
            </a:pPr>
            <a:r>
              <a:rPr lang="en-US" sz="1500" dirty="0" smtClean="0"/>
              <a:t>93% of clients were aware they had used a licensed adviser – the same result as in 2012/13.</a:t>
            </a:r>
          </a:p>
          <a:p>
            <a:pPr>
              <a:spcBef>
                <a:spcPts val="500"/>
              </a:spcBef>
            </a:pPr>
            <a:r>
              <a:rPr lang="en-US" sz="1500" dirty="0" smtClean="0"/>
              <a:t>85% were provided with a written agreement – this result is unchanged over time.</a:t>
            </a:r>
          </a:p>
          <a:p>
            <a:pPr>
              <a:spcBef>
                <a:spcPts val="500"/>
              </a:spcBef>
            </a:pPr>
            <a:r>
              <a:rPr lang="en-US" sz="1500" dirty="0" smtClean="0"/>
              <a:t>64% had received a copy of the Code of Conduct or Licensed Advisers Professional Standards.</a:t>
            </a:r>
          </a:p>
          <a:p>
            <a:pPr>
              <a:spcBef>
                <a:spcPts val="500"/>
              </a:spcBef>
            </a:pPr>
            <a:r>
              <a:rPr lang="en-US" sz="1500" dirty="0" smtClean="0"/>
              <a:t>47% were aware of how to make a complaint if they were unhappy with the service they received.</a:t>
            </a:r>
          </a:p>
        </p:txBody>
      </p:sp>
      <p:sp>
        <p:nvSpPr>
          <p:cNvPr id="24579" name="Rectangle 2"/>
          <p:cNvSpPr>
            <a:spLocks noGrp="1" noChangeArrowheads="1"/>
          </p:cNvSpPr>
          <p:nvPr>
            <p:ph type="title"/>
          </p:nvPr>
        </p:nvSpPr>
        <p:spPr>
          <a:xfrm>
            <a:off x="251520" y="188640"/>
            <a:ext cx="8643937" cy="561975"/>
          </a:xfrm>
        </p:spPr>
        <p:txBody>
          <a:bodyPr/>
          <a:lstStyle/>
          <a:p>
            <a:r>
              <a:rPr lang="en-US" dirty="0" smtClean="0"/>
              <a:t>Awareness and Compliance</a:t>
            </a:r>
          </a:p>
        </p:txBody>
      </p:sp>
      <p:sp>
        <p:nvSpPr>
          <p:cNvPr id="6" name="Slide Number Placeholder 3"/>
          <p:cNvSpPr>
            <a:spLocks noGrp="1"/>
          </p:cNvSpPr>
          <p:nvPr>
            <p:ph type="sldNum" sz="quarter" idx="12"/>
          </p:nvPr>
        </p:nvSpPr>
        <p:spPr>
          <a:xfrm>
            <a:off x="7071157" y="6618719"/>
            <a:ext cx="2133600" cy="476250"/>
          </a:xfrm>
        </p:spPr>
        <p:txBody>
          <a:bodyPr/>
          <a:lstStyle/>
          <a:p>
            <a:pPr>
              <a:defRPr/>
            </a:pPr>
            <a:fld id="{78E9EBE4-F3A1-465C-A167-7DF6A4F410BF}" type="slidenum">
              <a:rPr lang="en-US" smtClean="0"/>
              <a:pPr>
                <a:defRPr/>
              </a:pPr>
              <a:t>11</a:t>
            </a:fld>
            <a:endParaRPr lang="en-US" dirty="0"/>
          </a:p>
        </p:txBody>
      </p:sp>
      <p:graphicFrame>
        <p:nvGraphicFramePr>
          <p:cNvPr id="7" name="Chart 6"/>
          <p:cNvGraphicFramePr/>
          <p:nvPr/>
        </p:nvGraphicFramePr>
        <p:xfrm>
          <a:off x="467544" y="2564904"/>
          <a:ext cx="8280920" cy="3528392"/>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p:cNvSpPr txBox="1"/>
          <p:nvPr/>
        </p:nvSpPr>
        <p:spPr>
          <a:xfrm>
            <a:off x="179512" y="5949280"/>
            <a:ext cx="6480720" cy="246221"/>
          </a:xfrm>
          <a:prstGeom prst="rect">
            <a:avLst/>
          </a:prstGeom>
          <a:noFill/>
        </p:spPr>
        <p:txBody>
          <a:bodyPr wrap="square" rtlCol="0">
            <a:spAutoFit/>
          </a:bodyPr>
          <a:lstStyle/>
          <a:p>
            <a:r>
              <a:rPr lang="en-NZ" sz="1000" i="1" dirty="0" smtClean="0">
                <a:latin typeface="Tahoma" pitchFamily="34" charset="0"/>
                <a:ea typeface="Tahoma" pitchFamily="34" charset="0"/>
                <a:cs typeface="Tahoma" pitchFamily="34" charset="0"/>
              </a:rPr>
              <a:t>Base: Total sample (used a licensed adviser) 2011/12 n=598; 2012/13 n=1,053; 2013/14 n=1,341</a:t>
            </a:r>
            <a:endParaRPr lang="en-NZ" sz="1000" i="1" dirty="0">
              <a:latin typeface="Tahoma" pitchFamily="34" charset="0"/>
              <a:ea typeface="Tahoma" pitchFamily="34" charset="0"/>
              <a:cs typeface="Tahoma" pitchFamily="34" charset="0"/>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9143999" cy="576064"/>
          </a:xfrm>
        </p:spPr>
        <p:txBody>
          <a:bodyPr/>
          <a:lstStyle/>
          <a:p>
            <a:r>
              <a:rPr lang="en-US" dirty="0" smtClean="0">
                <a:latin typeface="Verdana" pitchFamily="34" charset="0"/>
                <a:ea typeface="Verdana" pitchFamily="34" charset="0"/>
                <a:cs typeface="Verdana" pitchFamily="34" charset="0"/>
              </a:rPr>
              <a:t>Background</a:t>
            </a:r>
            <a:endParaRPr lang="en-US"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539552" y="1268760"/>
            <a:ext cx="8064896" cy="4754214"/>
          </a:xfrm>
        </p:spPr>
        <p:txBody>
          <a:bodyPr/>
          <a:lstStyle/>
          <a:p>
            <a:pPr>
              <a:spcBef>
                <a:spcPts val="600"/>
              </a:spcBef>
              <a:spcAft>
                <a:spcPts val="1200"/>
              </a:spcAft>
              <a:buFont typeface="Wingdings" pitchFamily="2" charset="2"/>
              <a:buChar char="§"/>
            </a:pPr>
            <a:r>
              <a:rPr lang="en-AU" sz="1800" dirty="0" smtClean="0">
                <a:latin typeface="Tahoma" pitchFamily="34" charset="0"/>
                <a:ea typeface="Tahoma" pitchFamily="34" charset="0"/>
                <a:cs typeface="Tahoma" pitchFamily="34" charset="0"/>
              </a:rPr>
              <a:t>Since 2009 the Immigration Advisers Authority has surveyed clients who have used a licensed immigration adviser.  </a:t>
            </a:r>
          </a:p>
          <a:p>
            <a:pPr marL="342900" lvl="1" indent="-342900">
              <a:spcBef>
                <a:spcPts val="600"/>
              </a:spcBef>
              <a:spcAft>
                <a:spcPts val="1200"/>
              </a:spcAft>
              <a:buFont typeface="Wingdings" pitchFamily="2" charset="2"/>
              <a:buChar char="§"/>
            </a:pPr>
            <a:r>
              <a:rPr lang="en-AU" sz="1800" dirty="0" smtClean="0">
                <a:latin typeface="Tahoma" pitchFamily="34" charset="0"/>
                <a:ea typeface="Tahoma" pitchFamily="34" charset="0"/>
                <a:cs typeface="Tahoma" pitchFamily="34" charset="0"/>
              </a:rPr>
              <a:t>This document provides a summary of the key findings of the surveys conducted between 1 May 2013 and 30 April 2014.  All results shown are for clients who used a licensed adviser (including any comparisons to </a:t>
            </a:r>
            <a:r>
              <a:rPr lang="en-AU" sz="1800" dirty="0" smtClean="0"/>
              <a:t>earlier surveys).  </a:t>
            </a:r>
            <a:endParaRPr lang="en-NZ" sz="1800" dirty="0" smtClean="0">
              <a:latin typeface="Tahoma" pitchFamily="34" charset="0"/>
              <a:ea typeface="Tahoma" pitchFamily="34" charset="0"/>
              <a:cs typeface="Tahoma" pitchFamily="34" charset="0"/>
            </a:endParaRPr>
          </a:p>
          <a:p>
            <a:pPr lvl="1"/>
            <a:endParaRPr lang="en-NZ" dirty="0" smtClean="0">
              <a:latin typeface="Tahoma" pitchFamily="34" charset="0"/>
              <a:ea typeface="Tahoma" pitchFamily="34" charset="0"/>
              <a:cs typeface="Tahoma" pitchFamily="34" charset="0"/>
            </a:endParaRPr>
          </a:p>
          <a:p>
            <a:endParaRPr lang="en-NZ" sz="1600" dirty="0" smtClean="0">
              <a:latin typeface="Tahoma" pitchFamily="34" charset="0"/>
              <a:ea typeface="Tahoma" pitchFamily="34" charset="0"/>
              <a:cs typeface="Tahoma" pitchFamily="34" charset="0"/>
            </a:endParaRPr>
          </a:p>
          <a:p>
            <a:endParaRPr lang="en-NZ" sz="1600" dirty="0" smtClean="0">
              <a:latin typeface="Tahoma" pitchFamily="34" charset="0"/>
              <a:ea typeface="Tahoma" pitchFamily="34" charset="0"/>
              <a:cs typeface="Tahoma" pitchFamily="34" charset="0"/>
            </a:endParaRPr>
          </a:p>
          <a:p>
            <a:endParaRPr lang="en-NZ" sz="1600" dirty="0">
              <a:latin typeface="Tahoma" pitchFamily="34" charset="0"/>
              <a:ea typeface="Tahoma" pitchFamily="34" charset="0"/>
              <a:cs typeface="Tahoma" pitchFamily="34" charset="0"/>
            </a:endParaRPr>
          </a:p>
        </p:txBody>
      </p:sp>
      <p:sp>
        <p:nvSpPr>
          <p:cNvPr id="4" name="Slide Number Placeholder 3"/>
          <p:cNvSpPr>
            <a:spLocks noGrp="1"/>
          </p:cNvSpPr>
          <p:nvPr>
            <p:ph type="sldNum" sz="quarter" idx="12"/>
          </p:nvPr>
        </p:nvSpPr>
        <p:spPr>
          <a:xfrm>
            <a:off x="7010400" y="6414408"/>
            <a:ext cx="2133600" cy="476250"/>
          </a:xfrm>
        </p:spPr>
        <p:txBody>
          <a:bodyPr/>
          <a:lstStyle/>
          <a:p>
            <a:pPr>
              <a:defRPr/>
            </a:pPr>
            <a:fld id="{78E9EBE4-F3A1-465C-A167-7DF6A4F410BF}" type="slidenum">
              <a:rPr lang="en-US" smtClean="0">
                <a:solidFill>
                  <a:schemeClr val="bg1"/>
                </a:solidFill>
              </a:rPr>
              <a:pPr>
                <a:defRPr/>
              </a:pPr>
              <a:t>2</a:t>
            </a:fld>
            <a:endParaRPr lang="en-US"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88640"/>
            <a:ext cx="9143999" cy="576064"/>
          </a:xfrm>
        </p:spPr>
        <p:txBody>
          <a:bodyPr/>
          <a:lstStyle/>
          <a:p>
            <a:r>
              <a:rPr lang="en-US" dirty="0" smtClean="0"/>
              <a:t>Key Headlines</a:t>
            </a:r>
            <a:endParaRPr lang="en-US" dirty="0"/>
          </a:p>
        </p:txBody>
      </p:sp>
      <p:sp>
        <p:nvSpPr>
          <p:cNvPr id="3" name="Content Placeholder 2"/>
          <p:cNvSpPr>
            <a:spLocks noGrp="1"/>
          </p:cNvSpPr>
          <p:nvPr>
            <p:ph idx="1"/>
          </p:nvPr>
        </p:nvSpPr>
        <p:spPr>
          <a:xfrm>
            <a:off x="323529" y="980728"/>
            <a:ext cx="8496943" cy="5042246"/>
          </a:xfrm>
        </p:spPr>
        <p:txBody>
          <a:bodyPr/>
          <a:lstStyle/>
          <a:p>
            <a:r>
              <a:rPr lang="en-US" sz="1600" dirty="0" smtClean="0"/>
              <a:t>Overall, perceptions of licensed advisers remain very </a:t>
            </a:r>
            <a:r>
              <a:rPr lang="en-US" sz="1600" dirty="0" err="1" smtClean="0"/>
              <a:t>favourable</a:t>
            </a:r>
            <a:r>
              <a:rPr lang="en-US" sz="1600" dirty="0" smtClean="0"/>
              <a:t> with 87% of clients saying they would be willing to recommend their adviser to friends or family and a total of 83% of clients satisfied with the overall service they received.  </a:t>
            </a:r>
          </a:p>
          <a:p>
            <a:r>
              <a:rPr lang="en-US" sz="1600" dirty="0" smtClean="0"/>
              <a:t>The primary reasons for satisfaction were that the service was helpful, professional and honest. </a:t>
            </a:r>
            <a:endParaRPr lang="en-NZ" sz="1600" dirty="0" smtClean="0"/>
          </a:p>
          <a:p>
            <a:pPr algn="ctr">
              <a:buNone/>
            </a:pPr>
            <a:r>
              <a:rPr lang="en-US" sz="1400" b="1" i="1" dirty="0" smtClean="0">
                <a:solidFill>
                  <a:srgbClr val="4060A6"/>
                </a:solidFill>
                <a:latin typeface="Times New Roman" pitchFamily="18" charset="0"/>
                <a:cs typeface="Times New Roman" pitchFamily="18" charset="0"/>
              </a:rPr>
              <a:t>“Services were informative and timely. Adviser was very professional and helpful.“</a:t>
            </a:r>
            <a:endParaRPr lang="en-NZ" sz="1400" b="1" dirty="0" smtClean="0">
              <a:solidFill>
                <a:srgbClr val="4060A6"/>
              </a:solidFill>
              <a:latin typeface="Times New Roman" pitchFamily="18" charset="0"/>
              <a:cs typeface="Times New Roman" pitchFamily="18" charset="0"/>
            </a:endParaRPr>
          </a:p>
          <a:p>
            <a:pPr algn="ctr">
              <a:buNone/>
            </a:pPr>
            <a:r>
              <a:rPr lang="en-US" sz="1400" b="1" i="1" dirty="0" smtClean="0">
                <a:solidFill>
                  <a:srgbClr val="4060A6"/>
                </a:solidFill>
                <a:latin typeface="Times New Roman" pitchFamily="18" charset="0"/>
                <a:cs typeface="Times New Roman" pitchFamily="18" charset="0"/>
              </a:rPr>
              <a:t>“Very professional at all times, with clear information being provided at every step of the process.“</a:t>
            </a:r>
            <a:endParaRPr lang="en-NZ" sz="1400" b="1" dirty="0" smtClean="0">
              <a:solidFill>
                <a:srgbClr val="4060A6"/>
              </a:solidFill>
              <a:latin typeface="Times New Roman" pitchFamily="18" charset="0"/>
              <a:cs typeface="Times New Roman" pitchFamily="18" charset="0"/>
            </a:endParaRPr>
          </a:p>
          <a:p>
            <a:r>
              <a:rPr lang="en-US" sz="1600" dirty="0" smtClean="0"/>
              <a:t>There are still some dissatisfied clients.  A total of 8% of clients were dissatisfied with the overall quality of the service and 8% said the quality of service was worse than they expected.  </a:t>
            </a:r>
          </a:p>
          <a:p>
            <a:r>
              <a:rPr lang="en-US" sz="1600" dirty="0" smtClean="0"/>
              <a:t>The primary suggested service improvements are communication related i.e. giving clearer explanations and detailed information and keeping in contact with the applicant.</a:t>
            </a:r>
            <a:endParaRPr lang="en-NZ" sz="1600" dirty="0" smtClean="0"/>
          </a:p>
          <a:p>
            <a:pPr algn="ctr">
              <a:buNone/>
            </a:pPr>
            <a:r>
              <a:rPr lang="en-US" sz="1400" b="1" i="1" dirty="0" smtClean="0">
                <a:solidFill>
                  <a:srgbClr val="4060A6"/>
                </a:solidFill>
                <a:latin typeface="Times New Roman" pitchFamily="18" charset="0"/>
                <a:cs typeface="Times New Roman" pitchFamily="18" charset="0"/>
              </a:rPr>
              <a:t> </a:t>
            </a:r>
            <a:endParaRPr lang="en-AU" sz="1400" dirty="0" smtClean="0"/>
          </a:p>
          <a:p>
            <a:endParaRPr lang="en-NZ" sz="1800" dirty="0" smtClean="0"/>
          </a:p>
          <a:p>
            <a:endParaRPr lang="en-NZ" sz="1800" dirty="0" smtClean="0"/>
          </a:p>
          <a:p>
            <a:endParaRPr lang="en-NZ" sz="1600" dirty="0"/>
          </a:p>
        </p:txBody>
      </p:sp>
      <p:sp>
        <p:nvSpPr>
          <p:cNvPr id="4" name="Slide Number Placeholder 3"/>
          <p:cNvSpPr>
            <a:spLocks noGrp="1"/>
          </p:cNvSpPr>
          <p:nvPr>
            <p:ph type="sldNum" sz="quarter" idx="12"/>
          </p:nvPr>
        </p:nvSpPr>
        <p:spPr/>
        <p:txBody>
          <a:bodyPr/>
          <a:lstStyle/>
          <a:p>
            <a:pPr>
              <a:defRPr/>
            </a:pPr>
            <a:fld id="{78E9EBE4-F3A1-465C-A167-7DF6A4F410BF}" type="slidenum">
              <a:rPr lang="en-US" smtClean="0"/>
              <a:pPr>
                <a:defRPr/>
              </a:pPr>
              <a:t>3</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lstStyle/>
          <a:p>
            <a:r>
              <a:rPr lang="en-NZ" dirty="0" smtClean="0"/>
              <a:t>Survey Approach &amp; Sample</a:t>
            </a:r>
            <a:endParaRPr lang="en-US" dirty="0" smtClean="0"/>
          </a:p>
        </p:txBody>
      </p:sp>
      <p:sp>
        <p:nvSpPr>
          <p:cNvPr id="8" name="Content Placeholder 2"/>
          <p:cNvSpPr>
            <a:spLocks noGrp="1"/>
          </p:cNvSpPr>
          <p:nvPr>
            <p:ph idx="1"/>
          </p:nvPr>
        </p:nvSpPr>
        <p:spPr>
          <a:xfrm>
            <a:off x="395536" y="1196752"/>
            <a:ext cx="5040560" cy="4752528"/>
          </a:xfrm>
        </p:spPr>
        <p:txBody>
          <a:bodyPr/>
          <a:lstStyle/>
          <a:p>
            <a:pPr>
              <a:spcBef>
                <a:spcPts val="1800"/>
              </a:spcBef>
              <a:buFont typeface="Wingdings" pitchFamily="2" charset="2"/>
              <a:buChar char="§"/>
            </a:pPr>
            <a:r>
              <a:rPr lang="en-US" sz="1500" dirty="0" smtClean="0"/>
              <a:t>The survey was undertaken using an online methodology.  </a:t>
            </a:r>
          </a:p>
          <a:p>
            <a:pPr>
              <a:spcBef>
                <a:spcPts val="1800"/>
              </a:spcBef>
              <a:buFont typeface="Wingdings" pitchFamily="2" charset="2"/>
              <a:buChar char="§"/>
            </a:pPr>
            <a:r>
              <a:rPr lang="en-US" sz="1500" dirty="0" smtClean="0"/>
              <a:t>Applicants who had received a decision on their application and were recorded by Immigration New Zealand as having used a licensed immigration adviser (between 1 May 2013 and 30 April 2014) with a personal email addresses on record, were invited to participate.   As such the results of the survey are only generalisable to clients with a personal email address.*</a:t>
            </a:r>
          </a:p>
          <a:p>
            <a:pPr lvl="0">
              <a:spcBef>
                <a:spcPts val="1800"/>
              </a:spcBef>
              <a:buFont typeface="Wingdings" pitchFamily="2" charset="2"/>
              <a:buChar char="§"/>
              <a:defRPr/>
            </a:pPr>
            <a:r>
              <a:rPr lang="en-US" sz="1500" dirty="0" smtClean="0"/>
              <a:t>Survey data was collected over a 12 month period in three waves during 2013 and 2014.</a:t>
            </a:r>
          </a:p>
          <a:p>
            <a:pPr lvl="0">
              <a:spcBef>
                <a:spcPts val="1800"/>
              </a:spcBef>
              <a:buFont typeface="Wingdings" pitchFamily="2" charset="2"/>
              <a:buChar char="§"/>
              <a:defRPr/>
            </a:pPr>
            <a:r>
              <a:rPr lang="en-US" sz="1500" dirty="0" smtClean="0"/>
              <a:t>A response rate of 22% was achieved after excluding undelivered emails (672) and ineligible respondents (152) (compares to 24% for the 2012/2013 survey).</a:t>
            </a:r>
          </a:p>
          <a:p>
            <a:pPr lvl="0">
              <a:spcBef>
                <a:spcPts val="1800"/>
              </a:spcBef>
              <a:defRPr/>
            </a:pPr>
            <a:endParaRPr lang="en-US" sz="1500" dirty="0" smtClean="0"/>
          </a:p>
          <a:p>
            <a:pPr lvl="0">
              <a:spcBef>
                <a:spcPts val="1800"/>
              </a:spcBef>
              <a:defRPr/>
            </a:pPr>
            <a:endParaRPr lang="en-NZ" sz="1500" dirty="0" smtClean="0"/>
          </a:p>
          <a:p>
            <a:pPr lvl="0">
              <a:spcBef>
                <a:spcPts val="1800"/>
              </a:spcBef>
              <a:defRPr/>
            </a:pPr>
            <a:endParaRPr lang="en-NZ" sz="1500" dirty="0" smtClean="0"/>
          </a:p>
          <a:p>
            <a:pPr lvl="0">
              <a:spcBef>
                <a:spcPts val="1800"/>
              </a:spcBef>
              <a:defRPr/>
            </a:pPr>
            <a:endParaRPr lang="en-NZ" sz="1500" dirty="0" smtClean="0"/>
          </a:p>
          <a:p>
            <a:pPr>
              <a:spcBef>
                <a:spcPts val="1800"/>
              </a:spcBef>
            </a:pPr>
            <a:endParaRPr lang="en-US" sz="1500" dirty="0" smtClean="0"/>
          </a:p>
          <a:p>
            <a:pPr>
              <a:spcBef>
                <a:spcPts val="1800"/>
              </a:spcBef>
            </a:pPr>
            <a:endParaRPr lang="en-NZ" sz="1500" dirty="0" smtClean="0"/>
          </a:p>
          <a:p>
            <a:pPr>
              <a:spcBef>
                <a:spcPts val="1800"/>
              </a:spcBef>
            </a:pPr>
            <a:endParaRPr lang="en-NZ" sz="1500" dirty="0" smtClean="0"/>
          </a:p>
          <a:p>
            <a:pPr>
              <a:spcBef>
                <a:spcPts val="1800"/>
              </a:spcBef>
            </a:pPr>
            <a:endParaRPr lang="en-NZ" sz="1500" dirty="0"/>
          </a:p>
        </p:txBody>
      </p:sp>
      <p:sp>
        <p:nvSpPr>
          <p:cNvPr id="9" name="Oval 8"/>
          <p:cNvSpPr/>
          <p:nvPr/>
        </p:nvSpPr>
        <p:spPr>
          <a:xfrm>
            <a:off x="6156176" y="1124744"/>
            <a:ext cx="2736304" cy="1296144"/>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1800" b="1" dirty="0" smtClean="0">
                <a:latin typeface="Tahoma" pitchFamily="34" charset="0"/>
                <a:ea typeface="Tahoma" pitchFamily="34" charset="0"/>
                <a:cs typeface="Tahoma" pitchFamily="34" charset="0"/>
              </a:rPr>
              <a:t>54,602</a:t>
            </a:r>
          </a:p>
          <a:p>
            <a:pPr algn="ctr"/>
            <a:r>
              <a:rPr lang="en-NZ" sz="1200" b="1" dirty="0" smtClean="0">
                <a:latin typeface="Tahoma" pitchFamily="34" charset="0"/>
                <a:ea typeface="Tahoma" pitchFamily="34" charset="0"/>
                <a:cs typeface="Tahoma" pitchFamily="34" charset="0"/>
              </a:rPr>
              <a:t>Total number of applicants who used an adviser</a:t>
            </a:r>
            <a:endParaRPr lang="en-NZ" sz="1200" b="1" dirty="0">
              <a:latin typeface="Tahoma" pitchFamily="34" charset="0"/>
              <a:ea typeface="Tahoma" pitchFamily="34" charset="0"/>
              <a:cs typeface="Tahoma" pitchFamily="34" charset="0"/>
            </a:endParaRPr>
          </a:p>
        </p:txBody>
      </p:sp>
      <p:grpSp>
        <p:nvGrpSpPr>
          <p:cNvPr id="16" name="Group 15"/>
          <p:cNvGrpSpPr/>
          <p:nvPr/>
        </p:nvGrpSpPr>
        <p:grpSpPr>
          <a:xfrm>
            <a:off x="6444208" y="2492896"/>
            <a:ext cx="2160240" cy="1152128"/>
            <a:chOff x="3491880" y="3645024"/>
            <a:chExt cx="2160240" cy="1152128"/>
          </a:xfrm>
        </p:grpSpPr>
        <p:sp>
          <p:nvSpPr>
            <p:cNvPr id="10" name="Isosceles Triangle 9"/>
            <p:cNvSpPr/>
            <p:nvPr/>
          </p:nvSpPr>
          <p:spPr>
            <a:xfrm rot="10800000">
              <a:off x="3491880" y="3645024"/>
              <a:ext cx="2160240" cy="1152128"/>
            </a:xfrm>
            <a:prstGeom prst="triangle">
              <a:avLst/>
            </a:prstGeom>
            <a:solidFill>
              <a:srgbClr val="4B6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latin typeface="Tahoma" pitchFamily="34" charset="0"/>
                <a:ea typeface="Tahoma" pitchFamily="34" charset="0"/>
                <a:cs typeface="Tahoma" pitchFamily="34" charset="0"/>
              </a:endParaRPr>
            </a:p>
          </p:txBody>
        </p:sp>
        <p:sp>
          <p:nvSpPr>
            <p:cNvPr id="11" name="TextBox 10"/>
            <p:cNvSpPr txBox="1"/>
            <p:nvPr/>
          </p:nvSpPr>
          <p:spPr>
            <a:xfrm>
              <a:off x="3995936" y="3645024"/>
              <a:ext cx="1152128" cy="892552"/>
            </a:xfrm>
            <a:prstGeom prst="rect">
              <a:avLst/>
            </a:prstGeom>
            <a:noFill/>
          </p:spPr>
          <p:txBody>
            <a:bodyPr wrap="square" rtlCol="0">
              <a:spAutoFit/>
            </a:bodyPr>
            <a:lstStyle/>
            <a:p>
              <a:pPr algn="ctr"/>
              <a:r>
                <a:rPr lang="en-NZ" b="1" dirty="0" smtClean="0">
                  <a:solidFill>
                    <a:schemeClr val="bg1"/>
                  </a:solidFill>
                  <a:latin typeface="Tahoma" pitchFamily="34" charset="0"/>
                  <a:ea typeface="Tahoma" pitchFamily="34" charset="0"/>
                  <a:cs typeface="Tahoma" pitchFamily="34" charset="0"/>
                </a:rPr>
                <a:t>41,283</a:t>
              </a:r>
            </a:p>
            <a:p>
              <a:pPr algn="ctr"/>
              <a:r>
                <a:rPr lang="en-NZ" sz="1200" b="1" dirty="0" smtClean="0">
                  <a:solidFill>
                    <a:schemeClr val="bg1"/>
                  </a:solidFill>
                  <a:latin typeface="Tahoma" pitchFamily="34" charset="0"/>
                  <a:ea typeface="Tahoma" pitchFamily="34" charset="0"/>
                  <a:cs typeface="Tahoma" pitchFamily="34" charset="0"/>
                </a:rPr>
                <a:t>Used a licensed adviser</a:t>
              </a:r>
              <a:endParaRPr lang="en-NZ" sz="1200" b="1" dirty="0">
                <a:solidFill>
                  <a:schemeClr val="bg1"/>
                </a:solidFill>
                <a:latin typeface="Tahoma" pitchFamily="34" charset="0"/>
                <a:ea typeface="Tahoma" pitchFamily="34" charset="0"/>
                <a:cs typeface="Tahoma" pitchFamily="34" charset="0"/>
              </a:endParaRPr>
            </a:p>
          </p:txBody>
        </p:sp>
      </p:grpSp>
      <p:sp>
        <p:nvSpPr>
          <p:cNvPr id="15" name="Down Arrow Callout 14"/>
          <p:cNvSpPr/>
          <p:nvPr/>
        </p:nvSpPr>
        <p:spPr>
          <a:xfrm>
            <a:off x="6660232" y="3645024"/>
            <a:ext cx="1656184" cy="1512168"/>
          </a:xfrm>
          <a:prstGeom prst="downArrowCallout">
            <a:avLst/>
          </a:prstGeom>
          <a:solidFill>
            <a:srgbClr val="C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b="1" dirty="0" smtClean="0">
                <a:latin typeface="Tahoma" pitchFamily="34" charset="0"/>
                <a:ea typeface="Tahoma" pitchFamily="34" charset="0"/>
                <a:cs typeface="Tahoma" pitchFamily="34" charset="0"/>
              </a:rPr>
              <a:t>6,811</a:t>
            </a:r>
            <a:endParaRPr lang="en-NZ" sz="1000" b="1" dirty="0" smtClean="0">
              <a:latin typeface="Tahoma" pitchFamily="34" charset="0"/>
              <a:ea typeface="Tahoma" pitchFamily="34" charset="0"/>
              <a:cs typeface="Tahoma" pitchFamily="34" charset="0"/>
            </a:endParaRPr>
          </a:p>
          <a:p>
            <a:pPr algn="ctr"/>
            <a:r>
              <a:rPr lang="en-NZ" sz="1200" b="1" dirty="0" smtClean="0">
                <a:latin typeface="Tahoma" pitchFamily="34" charset="0"/>
                <a:ea typeface="Tahoma" pitchFamily="34" charset="0"/>
                <a:cs typeface="Tahoma" pitchFamily="34" charset="0"/>
              </a:rPr>
              <a:t>Applicants with a personal email listed with INZ</a:t>
            </a:r>
            <a:endParaRPr lang="en-NZ" sz="1200" b="1" dirty="0">
              <a:latin typeface="Tahoma" pitchFamily="34" charset="0"/>
              <a:ea typeface="Tahoma" pitchFamily="34" charset="0"/>
              <a:cs typeface="Tahoma" pitchFamily="34" charset="0"/>
            </a:endParaRPr>
          </a:p>
        </p:txBody>
      </p:sp>
      <p:sp>
        <p:nvSpPr>
          <p:cNvPr id="17" name="Rounded Rectangle 16"/>
          <p:cNvSpPr/>
          <p:nvPr/>
        </p:nvSpPr>
        <p:spPr>
          <a:xfrm>
            <a:off x="6732240" y="5157192"/>
            <a:ext cx="1512168" cy="864096"/>
          </a:xfrm>
          <a:prstGeom prst="roundRect">
            <a:avLst/>
          </a:prstGeom>
          <a:solidFill>
            <a:srgbClr val="C5C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1800" b="1" dirty="0" smtClean="0">
                <a:solidFill>
                  <a:schemeClr val="tx1"/>
                </a:solidFill>
                <a:latin typeface="Tahoma" pitchFamily="34" charset="0"/>
                <a:ea typeface="Tahoma" pitchFamily="34" charset="0"/>
                <a:cs typeface="Tahoma" pitchFamily="34" charset="0"/>
              </a:rPr>
              <a:t>1,341</a:t>
            </a:r>
          </a:p>
          <a:p>
            <a:pPr algn="ctr"/>
            <a:r>
              <a:rPr lang="en-NZ" sz="1500" b="1" dirty="0" smtClean="0">
                <a:solidFill>
                  <a:schemeClr val="tx1"/>
                </a:solidFill>
                <a:latin typeface="Tahoma" pitchFamily="34" charset="0"/>
                <a:ea typeface="Tahoma" pitchFamily="34" charset="0"/>
                <a:cs typeface="Tahoma" pitchFamily="34" charset="0"/>
              </a:rPr>
              <a:t>Survey respondents</a:t>
            </a:r>
            <a:endParaRPr lang="en-NZ" sz="1500" b="1" dirty="0">
              <a:solidFill>
                <a:schemeClr val="tx1"/>
              </a:solidFill>
              <a:latin typeface="Tahoma" pitchFamily="34" charset="0"/>
              <a:ea typeface="Tahoma" pitchFamily="34" charset="0"/>
              <a:cs typeface="Tahoma" pitchFamily="34" charset="0"/>
            </a:endParaRPr>
          </a:p>
        </p:txBody>
      </p:sp>
      <p:sp>
        <p:nvSpPr>
          <p:cNvPr id="19" name="Content Placeholder 2"/>
          <p:cNvSpPr txBox="1">
            <a:spLocks/>
          </p:cNvSpPr>
          <p:nvPr/>
        </p:nvSpPr>
        <p:spPr bwMode="auto">
          <a:xfrm>
            <a:off x="3923928" y="5589240"/>
            <a:ext cx="2664296" cy="45365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60000"/>
              </a:spcBef>
              <a:spcAft>
                <a:spcPct val="0"/>
              </a:spcAft>
              <a:buClrTx/>
              <a:buSzTx/>
              <a:buFontTx/>
              <a:buChar char="•"/>
              <a:tabLst/>
              <a:defRPr/>
            </a:pPr>
            <a:endParaRPr kumimoji="0" lang="en-NZ" sz="1500" b="0" i="0" u="none" strike="noStrike" kern="0" cap="none" spc="0" normalizeH="0" baseline="0" noProof="0" dirty="0">
              <a:ln>
                <a:noFill/>
              </a:ln>
              <a:solidFill>
                <a:schemeClr val="tx1"/>
              </a:solidFill>
              <a:effectLst/>
              <a:uLnTx/>
              <a:uFillTx/>
              <a:latin typeface="Georgia" pitchFamily="18" charset="0"/>
              <a:ea typeface="+mn-ea"/>
              <a:cs typeface="Aparajita" pitchFamily="34" charset="0"/>
            </a:endParaRPr>
          </a:p>
        </p:txBody>
      </p:sp>
      <p:sp>
        <p:nvSpPr>
          <p:cNvPr id="21" name="Slide Number Placeholder 3"/>
          <p:cNvSpPr>
            <a:spLocks noGrp="1"/>
          </p:cNvSpPr>
          <p:nvPr>
            <p:ph type="sldNum" sz="quarter" idx="12"/>
          </p:nvPr>
        </p:nvSpPr>
        <p:spPr>
          <a:xfrm>
            <a:off x="7071157" y="6618719"/>
            <a:ext cx="2133600" cy="476250"/>
          </a:xfrm>
        </p:spPr>
        <p:txBody>
          <a:bodyPr/>
          <a:lstStyle/>
          <a:p>
            <a:pPr>
              <a:defRPr/>
            </a:pPr>
            <a:fld id="{78E9EBE4-F3A1-465C-A167-7DF6A4F410BF}" type="slidenum">
              <a:rPr lang="en-US" smtClean="0"/>
              <a:pPr>
                <a:defRPr/>
              </a:pPr>
              <a:t>4</a:t>
            </a:fld>
            <a:endParaRPr lang="en-US" dirty="0"/>
          </a:p>
        </p:txBody>
      </p:sp>
      <p:sp>
        <p:nvSpPr>
          <p:cNvPr id="13" name="Rectangle 12"/>
          <p:cNvSpPr/>
          <p:nvPr/>
        </p:nvSpPr>
        <p:spPr>
          <a:xfrm>
            <a:off x="251520" y="5517232"/>
            <a:ext cx="5400600" cy="492443"/>
          </a:xfrm>
          <a:prstGeom prst="rect">
            <a:avLst/>
          </a:prstGeom>
        </p:spPr>
        <p:txBody>
          <a:bodyPr wrap="square">
            <a:spAutoFit/>
          </a:bodyPr>
          <a:lstStyle/>
          <a:p>
            <a:r>
              <a:rPr lang="en-US" sz="1500" dirty="0" smtClean="0">
                <a:latin typeface="Tahoma" pitchFamily="34" charset="0"/>
                <a:ea typeface="Tahoma" pitchFamily="34" charset="0"/>
                <a:cs typeface="Tahoma" pitchFamily="34" charset="0"/>
              </a:rPr>
              <a:t>* </a:t>
            </a:r>
            <a:r>
              <a:rPr lang="en-US" sz="1100" dirty="0" smtClean="0">
                <a:latin typeface="Tahoma" pitchFamily="34" charset="0"/>
                <a:ea typeface="Tahoma" pitchFamily="34" charset="0"/>
                <a:cs typeface="Tahoma" pitchFamily="34" charset="0"/>
              </a:rPr>
              <a:t>Only 16% of applicants who used a licensed adviser had a personal email recorded on the INZ database (compares to 12% in 2012/13 and 16% in 2011/12)</a:t>
            </a: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251520" y="1052736"/>
            <a:ext cx="8640960" cy="1512168"/>
          </a:xfrm>
        </p:spPr>
        <p:txBody>
          <a:bodyPr/>
          <a:lstStyle/>
          <a:p>
            <a:pPr>
              <a:spcBef>
                <a:spcPts val="800"/>
              </a:spcBef>
            </a:pPr>
            <a:r>
              <a:rPr lang="en-US" sz="1500" dirty="0" smtClean="0"/>
              <a:t>83% of applicants who used a licensed adviser were either very satisfied or satisfied with the overall quality of service received.</a:t>
            </a:r>
          </a:p>
          <a:p>
            <a:pPr>
              <a:spcBef>
                <a:spcPts val="800"/>
              </a:spcBef>
            </a:pPr>
            <a:r>
              <a:rPr lang="en-US" sz="1500" dirty="0" smtClean="0"/>
              <a:t>87% said they would be highly likely or likely to recommend their adviser.</a:t>
            </a:r>
          </a:p>
          <a:p>
            <a:pPr>
              <a:spcBef>
                <a:spcPts val="800"/>
              </a:spcBef>
            </a:pPr>
            <a:r>
              <a:rPr lang="en-US" sz="1500" dirty="0" smtClean="0"/>
              <a:t>These results have remained fairly stable over the past three surveys, following the lift in satisfaction seen in 2011/2012.</a:t>
            </a:r>
          </a:p>
        </p:txBody>
      </p:sp>
      <p:sp>
        <p:nvSpPr>
          <p:cNvPr id="22532" name="Rectangle 2"/>
          <p:cNvSpPr>
            <a:spLocks noGrp="1" noChangeArrowheads="1"/>
          </p:cNvSpPr>
          <p:nvPr>
            <p:ph type="title"/>
          </p:nvPr>
        </p:nvSpPr>
        <p:spPr>
          <a:xfrm>
            <a:off x="179512" y="188640"/>
            <a:ext cx="8643937" cy="561975"/>
          </a:xfrm>
        </p:spPr>
        <p:txBody>
          <a:bodyPr/>
          <a:lstStyle/>
          <a:p>
            <a:r>
              <a:rPr lang="en-US" dirty="0" smtClean="0"/>
              <a:t>Overall Satisfaction</a:t>
            </a:r>
          </a:p>
        </p:txBody>
      </p:sp>
      <p:sp>
        <p:nvSpPr>
          <p:cNvPr id="11" name="Slide Number Placeholder 3"/>
          <p:cNvSpPr>
            <a:spLocks noGrp="1"/>
          </p:cNvSpPr>
          <p:nvPr>
            <p:ph type="sldNum" sz="quarter" idx="12"/>
          </p:nvPr>
        </p:nvSpPr>
        <p:spPr>
          <a:xfrm>
            <a:off x="7071157" y="6618719"/>
            <a:ext cx="2133600" cy="476250"/>
          </a:xfrm>
        </p:spPr>
        <p:txBody>
          <a:bodyPr/>
          <a:lstStyle/>
          <a:p>
            <a:pPr>
              <a:defRPr/>
            </a:pPr>
            <a:fld id="{78E9EBE4-F3A1-465C-A167-7DF6A4F410BF}" type="slidenum">
              <a:rPr lang="en-US" smtClean="0"/>
              <a:pPr>
                <a:defRPr/>
              </a:pPr>
              <a:t>5</a:t>
            </a:fld>
            <a:endParaRPr lang="en-US" dirty="0"/>
          </a:p>
        </p:txBody>
      </p:sp>
      <p:graphicFrame>
        <p:nvGraphicFramePr>
          <p:cNvPr id="12" name="Chart 11"/>
          <p:cNvGraphicFramePr/>
          <p:nvPr/>
        </p:nvGraphicFramePr>
        <p:xfrm>
          <a:off x="932250" y="2574100"/>
          <a:ext cx="7128792" cy="3096344"/>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179512" y="5949280"/>
            <a:ext cx="8856984" cy="246221"/>
          </a:xfrm>
          <a:prstGeom prst="rect">
            <a:avLst/>
          </a:prstGeom>
          <a:noFill/>
        </p:spPr>
        <p:txBody>
          <a:bodyPr wrap="square" rtlCol="0">
            <a:spAutoFit/>
          </a:bodyPr>
          <a:lstStyle/>
          <a:p>
            <a:r>
              <a:rPr lang="en-NZ" sz="1000" i="1" dirty="0" smtClean="0">
                <a:latin typeface="Tahoma" pitchFamily="34" charset="0"/>
                <a:ea typeface="Tahoma" pitchFamily="34" charset="0"/>
                <a:cs typeface="Tahoma" pitchFamily="34" charset="0"/>
              </a:rPr>
              <a:t>Base: Total sample (used a licensed adviser) 2008/09 n=318; 2009/10 n=757; 2010/11 n=-508; 2011/12 n=598; 2012/13 n=1,053; 2013/14 n=1,341</a:t>
            </a:r>
            <a:endParaRPr lang="en-NZ" sz="1000" i="1" dirty="0">
              <a:latin typeface="Tahoma" pitchFamily="34" charset="0"/>
              <a:ea typeface="Tahoma" pitchFamily="34" charset="0"/>
              <a:cs typeface="Tahoma" pitchFamily="34" charset="0"/>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395536" y="980728"/>
            <a:ext cx="8280920" cy="1512168"/>
          </a:xfrm>
        </p:spPr>
        <p:txBody>
          <a:bodyPr/>
          <a:lstStyle/>
          <a:p>
            <a:pPr>
              <a:spcBef>
                <a:spcPts val="800"/>
              </a:spcBef>
            </a:pPr>
            <a:r>
              <a:rPr lang="en-US" sz="1500" dirty="0" smtClean="0"/>
              <a:t>The top 5 reasons for being satisfied /dissatisfied overall with the service received are shown below.  The reasons given remain largely unchanged from earlier surveys.</a:t>
            </a:r>
          </a:p>
          <a:p>
            <a:pPr>
              <a:spcBef>
                <a:spcPts val="800"/>
              </a:spcBef>
            </a:pPr>
            <a:r>
              <a:rPr lang="en-US" sz="1600" dirty="0" smtClean="0"/>
              <a:t>However, this year there was:</a:t>
            </a:r>
          </a:p>
          <a:p>
            <a:pPr lvl="1">
              <a:spcBef>
                <a:spcPts val="800"/>
              </a:spcBef>
            </a:pPr>
            <a:r>
              <a:rPr lang="en-US" sz="1300" dirty="0" smtClean="0"/>
              <a:t>an increase in clients saying they were satisfied overall because their adviser was knowledgeable/experienced (17%, up from 13% in 2012/13)</a:t>
            </a:r>
          </a:p>
          <a:p>
            <a:pPr lvl="1">
              <a:spcBef>
                <a:spcPts val="800"/>
              </a:spcBef>
            </a:pPr>
            <a:r>
              <a:rPr lang="en-US" sz="1300" dirty="0" smtClean="0"/>
              <a:t>a decrease in those saying they were dissatisfied overall because their adviser did not explain things clearly (7%, down from 4% in 2012/13).</a:t>
            </a:r>
            <a:endParaRPr lang="en-NZ" sz="1300" dirty="0" smtClean="0"/>
          </a:p>
          <a:p>
            <a:pPr>
              <a:spcBef>
                <a:spcPts val="800"/>
              </a:spcBef>
            </a:pPr>
            <a:endParaRPr lang="en-US" sz="1500" dirty="0" smtClean="0"/>
          </a:p>
          <a:p>
            <a:pPr>
              <a:spcBef>
                <a:spcPts val="800"/>
              </a:spcBef>
            </a:pPr>
            <a:endParaRPr lang="en-US" sz="1500" dirty="0" smtClean="0"/>
          </a:p>
        </p:txBody>
      </p:sp>
      <p:sp>
        <p:nvSpPr>
          <p:cNvPr id="22532" name="Rectangle 2"/>
          <p:cNvSpPr>
            <a:spLocks noGrp="1" noChangeArrowheads="1"/>
          </p:cNvSpPr>
          <p:nvPr>
            <p:ph type="title"/>
          </p:nvPr>
        </p:nvSpPr>
        <p:spPr>
          <a:xfrm>
            <a:off x="179512" y="188640"/>
            <a:ext cx="8643937" cy="561975"/>
          </a:xfrm>
        </p:spPr>
        <p:txBody>
          <a:bodyPr/>
          <a:lstStyle/>
          <a:p>
            <a:r>
              <a:rPr lang="en-US" dirty="0" smtClean="0"/>
              <a:t>Reasons for Satisfaction / Dissatisfaction</a:t>
            </a:r>
          </a:p>
        </p:txBody>
      </p:sp>
      <p:sp>
        <p:nvSpPr>
          <p:cNvPr id="7" name="TextBox 6"/>
          <p:cNvSpPr txBox="1"/>
          <p:nvPr/>
        </p:nvSpPr>
        <p:spPr>
          <a:xfrm>
            <a:off x="251520" y="5991091"/>
            <a:ext cx="6480720" cy="246221"/>
          </a:xfrm>
          <a:prstGeom prst="rect">
            <a:avLst/>
          </a:prstGeom>
          <a:noFill/>
        </p:spPr>
        <p:txBody>
          <a:bodyPr wrap="square" rtlCol="0">
            <a:spAutoFit/>
          </a:bodyPr>
          <a:lstStyle/>
          <a:p>
            <a:r>
              <a:rPr lang="en-NZ" sz="1000" i="1" dirty="0" smtClean="0">
                <a:latin typeface="Tahoma" pitchFamily="34" charset="0"/>
                <a:ea typeface="Tahoma" pitchFamily="34" charset="0"/>
                <a:cs typeface="Tahoma" pitchFamily="34" charset="0"/>
              </a:rPr>
              <a:t>Base: Total sample (used a licensed adviser) 2013 n=1,341</a:t>
            </a:r>
            <a:endParaRPr lang="en-NZ" sz="1000" i="1" dirty="0">
              <a:latin typeface="Tahoma" pitchFamily="34" charset="0"/>
              <a:ea typeface="Tahoma" pitchFamily="34" charset="0"/>
              <a:cs typeface="Tahoma" pitchFamily="34" charset="0"/>
            </a:endParaRPr>
          </a:p>
        </p:txBody>
      </p:sp>
      <p:sp>
        <p:nvSpPr>
          <p:cNvPr id="11" name="Slide Number Placeholder 3"/>
          <p:cNvSpPr>
            <a:spLocks noGrp="1"/>
          </p:cNvSpPr>
          <p:nvPr>
            <p:ph type="sldNum" sz="quarter" idx="12"/>
          </p:nvPr>
        </p:nvSpPr>
        <p:spPr>
          <a:xfrm>
            <a:off x="7071157" y="6618719"/>
            <a:ext cx="2133600" cy="476250"/>
          </a:xfrm>
        </p:spPr>
        <p:txBody>
          <a:bodyPr/>
          <a:lstStyle/>
          <a:p>
            <a:pPr>
              <a:defRPr/>
            </a:pPr>
            <a:fld id="{78E9EBE4-F3A1-465C-A167-7DF6A4F410BF}" type="slidenum">
              <a:rPr lang="en-US" smtClean="0"/>
              <a:pPr>
                <a:defRPr/>
              </a:pPr>
              <a:t>6</a:t>
            </a:fld>
            <a:endParaRPr lang="en-US" dirty="0"/>
          </a:p>
        </p:txBody>
      </p:sp>
      <p:graphicFrame>
        <p:nvGraphicFramePr>
          <p:cNvPr id="12" name="Chart 11"/>
          <p:cNvGraphicFramePr/>
          <p:nvPr/>
        </p:nvGraphicFramePr>
        <p:xfrm>
          <a:off x="360040" y="3407228"/>
          <a:ext cx="4427984" cy="223224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hart 13"/>
          <p:cNvGraphicFramePr/>
          <p:nvPr/>
        </p:nvGraphicFramePr>
        <p:xfrm>
          <a:off x="4499992" y="3335220"/>
          <a:ext cx="4499992" cy="2376264"/>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827584" y="3007698"/>
            <a:ext cx="3456384" cy="307777"/>
          </a:xfrm>
          <a:prstGeom prst="rect">
            <a:avLst/>
          </a:prstGeom>
          <a:noFill/>
        </p:spPr>
        <p:txBody>
          <a:bodyPr wrap="square" rtlCol="0">
            <a:spAutoFit/>
          </a:bodyPr>
          <a:lstStyle/>
          <a:p>
            <a:pPr algn="ctr"/>
            <a:r>
              <a:rPr lang="en-NZ" sz="1400" b="1" dirty="0" smtClean="0">
                <a:solidFill>
                  <a:schemeClr val="accent6"/>
                </a:solidFill>
                <a:latin typeface="Tahoma" pitchFamily="34" charset="0"/>
                <a:ea typeface="Tahoma" pitchFamily="34" charset="0"/>
                <a:cs typeface="Tahoma" pitchFamily="34" charset="0"/>
              </a:rPr>
              <a:t>Main Reasons for Being Satisfied</a:t>
            </a:r>
            <a:endParaRPr lang="en-NZ" sz="1400" b="1" dirty="0">
              <a:solidFill>
                <a:schemeClr val="accent6"/>
              </a:solidFill>
              <a:latin typeface="Tahoma" pitchFamily="34" charset="0"/>
              <a:ea typeface="Tahoma" pitchFamily="34" charset="0"/>
              <a:cs typeface="Tahoma" pitchFamily="34" charset="0"/>
            </a:endParaRPr>
          </a:p>
        </p:txBody>
      </p:sp>
      <p:sp>
        <p:nvSpPr>
          <p:cNvPr id="16" name="TextBox 15"/>
          <p:cNvSpPr txBox="1"/>
          <p:nvPr/>
        </p:nvSpPr>
        <p:spPr>
          <a:xfrm>
            <a:off x="5076056" y="2996952"/>
            <a:ext cx="3456384" cy="307777"/>
          </a:xfrm>
          <a:prstGeom prst="rect">
            <a:avLst/>
          </a:prstGeom>
          <a:noFill/>
        </p:spPr>
        <p:txBody>
          <a:bodyPr wrap="square" rtlCol="0">
            <a:spAutoFit/>
          </a:bodyPr>
          <a:lstStyle/>
          <a:p>
            <a:r>
              <a:rPr lang="en-NZ" sz="1400" b="1" dirty="0" smtClean="0">
                <a:solidFill>
                  <a:schemeClr val="accent6"/>
                </a:solidFill>
                <a:latin typeface="Tahoma" pitchFamily="34" charset="0"/>
                <a:ea typeface="Tahoma" pitchFamily="34" charset="0"/>
                <a:cs typeface="Tahoma" pitchFamily="34" charset="0"/>
              </a:rPr>
              <a:t>Main Reasons for Being Dissatisfied</a:t>
            </a:r>
            <a:endParaRPr lang="en-NZ" sz="1400" b="1" dirty="0">
              <a:solidFill>
                <a:schemeClr val="accent6"/>
              </a:solidFill>
              <a:latin typeface="Tahoma" pitchFamily="34" charset="0"/>
              <a:ea typeface="Tahoma" pitchFamily="34" charset="0"/>
              <a:cs typeface="Tahoma" pitchFamily="34" charset="0"/>
            </a:endParaRPr>
          </a:p>
        </p:txBody>
      </p:sp>
      <p:cxnSp>
        <p:nvCxnSpPr>
          <p:cNvPr id="20" name="Straight Arrow Connector 19"/>
          <p:cNvCxnSpPr/>
          <p:nvPr/>
        </p:nvCxnSpPr>
        <p:spPr>
          <a:xfrm flipV="1">
            <a:off x="3475078" y="5279436"/>
            <a:ext cx="0" cy="216024"/>
          </a:xfrm>
          <a:prstGeom prst="straightConnector1">
            <a:avLst/>
          </a:prstGeom>
          <a:ln w="254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441434" y="3540358"/>
            <a:ext cx="0" cy="216024"/>
          </a:xfrm>
          <a:prstGeom prst="straightConnector1">
            <a:avLst/>
          </a:prstGeom>
          <a:ln w="254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395536" y="1052736"/>
            <a:ext cx="3600400" cy="5805264"/>
          </a:xfrm>
        </p:spPr>
        <p:txBody>
          <a:bodyPr/>
          <a:lstStyle/>
          <a:p>
            <a:r>
              <a:rPr lang="en-NZ" sz="1500" dirty="0" smtClean="0"/>
              <a:t>A new question in the 2013/14 survey asked clients to choose (from a list) the main </a:t>
            </a:r>
            <a:r>
              <a:rPr lang="en-NZ" sz="1500" u="sng" dirty="0" smtClean="0"/>
              <a:t>reasons</a:t>
            </a:r>
            <a:r>
              <a:rPr lang="en-NZ" sz="1500" dirty="0" smtClean="0"/>
              <a:t> why they decided to use a licensed adviser to assist with their application:</a:t>
            </a:r>
          </a:p>
          <a:p>
            <a:endParaRPr lang="en-NZ" sz="1100" dirty="0" smtClean="0"/>
          </a:p>
          <a:p>
            <a:r>
              <a:rPr lang="en-US" sz="1500" dirty="0" smtClean="0"/>
              <a:t>The </a:t>
            </a:r>
            <a:r>
              <a:rPr lang="en-US" sz="1500" u="sng" dirty="0" smtClean="0"/>
              <a:t>benefits</a:t>
            </a:r>
            <a:r>
              <a:rPr lang="en-US" sz="1500" dirty="0" smtClean="0"/>
              <a:t> of using a licensed adviser most commonly mentioned were similar to 2012/13:  knowledge/experience/advice (48%); easy/hassle-free (23%) and good/helpful service (18%).</a:t>
            </a:r>
            <a:endParaRPr lang="en-NZ" sz="1500" dirty="0" smtClean="0"/>
          </a:p>
          <a:p>
            <a:endParaRPr lang="en-US" sz="1000" dirty="0" smtClean="0"/>
          </a:p>
          <a:p>
            <a:r>
              <a:rPr lang="en-US" sz="1500" dirty="0" smtClean="0"/>
              <a:t>Results were unchanged from the previous survey, with more than eight in ten clients agreeing or strongly agreeing:</a:t>
            </a:r>
            <a:endParaRPr lang="en-NZ" sz="1500" dirty="0" smtClean="0"/>
          </a:p>
          <a:p>
            <a:pPr lvl="0"/>
            <a:endParaRPr lang="en-NZ" sz="1500" dirty="0"/>
          </a:p>
        </p:txBody>
      </p:sp>
      <p:sp>
        <p:nvSpPr>
          <p:cNvPr id="22532" name="Rectangle 2"/>
          <p:cNvSpPr>
            <a:spLocks noGrp="1" noChangeArrowheads="1"/>
          </p:cNvSpPr>
          <p:nvPr>
            <p:ph type="title"/>
          </p:nvPr>
        </p:nvSpPr>
        <p:spPr>
          <a:xfrm>
            <a:off x="251520" y="188640"/>
            <a:ext cx="8643937" cy="561975"/>
          </a:xfrm>
        </p:spPr>
        <p:txBody>
          <a:bodyPr/>
          <a:lstStyle/>
          <a:p>
            <a:r>
              <a:rPr lang="en-US" dirty="0" smtClean="0"/>
              <a:t>Reasons &amp; Benefits of Using a Licensed Adviser</a:t>
            </a:r>
          </a:p>
        </p:txBody>
      </p:sp>
      <p:graphicFrame>
        <p:nvGraphicFramePr>
          <p:cNvPr id="6" name="Chart 5"/>
          <p:cNvGraphicFramePr/>
          <p:nvPr/>
        </p:nvGraphicFramePr>
        <p:xfrm>
          <a:off x="3923928" y="836712"/>
          <a:ext cx="4896544" cy="2808312"/>
        </p:xfrm>
        <a:graphic>
          <a:graphicData uri="http://schemas.openxmlformats.org/drawingml/2006/chart">
            <c:chart xmlns:c="http://schemas.openxmlformats.org/drawingml/2006/chart" xmlns:r="http://schemas.openxmlformats.org/officeDocument/2006/relationships" r:id="rId2"/>
          </a:graphicData>
        </a:graphic>
      </p:graphicFrame>
      <p:sp>
        <p:nvSpPr>
          <p:cNvPr id="11" name="Slide Number Placeholder 3"/>
          <p:cNvSpPr>
            <a:spLocks noGrp="1"/>
          </p:cNvSpPr>
          <p:nvPr>
            <p:ph type="sldNum" sz="quarter" idx="12"/>
          </p:nvPr>
        </p:nvSpPr>
        <p:spPr>
          <a:xfrm>
            <a:off x="7071157" y="6618719"/>
            <a:ext cx="2133600" cy="476250"/>
          </a:xfrm>
        </p:spPr>
        <p:txBody>
          <a:bodyPr/>
          <a:lstStyle/>
          <a:p>
            <a:pPr>
              <a:defRPr/>
            </a:pPr>
            <a:fld id="{78E9EBE4-F3A1-465C-A167-7DF6A4F410BF}" type="slidenum">
              <a:rPr lang="en-US" smtClean="0"/>
              <a:pPr>
                <a:defRPr/>
              </a:pPr>
              <a:t>7</a:t>
            </a:fld>
            <a:endParaRPr lang="en-US" dirty="0"/>
          </a:p>
        </p:txBody>
      </p:sp>
      <p:sp>
        <p:nvSpPr>
          <p:cNvPr id="8" name="TextBox 7"/>
          <p:cNvSpPr txBox="1"/>
          <p:nvPr/>
        </p:nvSpPr>
        <p:spPr>
          <a:xfrm>
            <a:off x="179512" y="5949280"/>
            <a:ext cx="6480720" cy="246221"/>
          </a:xfrm>
          <a:prstGeom prst="rect">
            <a:avLst/>
          </a:prstGeom>
          <a:noFill/>
        </p:spPr>
        <p:txBody>
          <a:bodyPr wrap="square" rtlCol="0">
            <a:spAutoFit/>
          </a:bodyPr>
          <a:lstStyle/>
          <a:p>
            <a:r>
              <a:rPr lang="en-NZ" sz="1000" i="1" dirty="0" smtClean="0">
                <a:latin typeface="Tahoma" pitchFamily="34" charset="0"/>
                <a:ea typeface="Tahoma" pitchFamily="34" charset="0"/>
                <a:cs typeface="Tahoma" pitchFamily="34" charset="0"/>
              </a:rPr>
              <a:t>Base: Total sample (used a licensed adviser) 2013/14 n=1,341</a:t>
            </a:r>
            <a:endParaRPr lang="en-NZ" sz="1000" i="1" dirty="0">
              <a:latin typeface="Tahoma" pitchFamily="34" charset="0"/>
              <a:ea typeface="Tahoma" pitchFamily="34" charset="0"/>
              <a:cs typeface="Tahoma" pitchFamily="34" charset="0"/>
            </a:endParaRPr>
          </a:p>
        </p:txBody>
      </p:sp>
      <p:sp>
        <p:nvSpPr>
          <p:cNvPr id="7" name="TextBox 6"/>
          <p:cNvSpPr txBox="1"/>
          <p:nvPr/>
        </p:nvSpPr>
        <p:spPr>
          <a:xfrm>
            <a:off x="4067944" y="980728"/>
            <a:ext cx="4752528" cy="307777"/>
          </a:xfrm>
          <a:prstGeom prst="rect">
            <a:avLst/>
          </a:prstGeom>
          <a:noFill/>
        </p:spPr>
        <p:txBody>
          <a:bodyPr wrap="square" rtlCol="0">
            <a:spAutoFit/>
          </a:bodyPr>
          <a:lstStyle/>
          <a:p>
            <a:pPr algn="ctr"/>
            <a:r>
              <a:rPr lang="en-NZ" sz="1400" b="1" dirty="0" smtClean="0">
                <a:solidFill>
                  <a:schemeClr val="accent6"/>
                </a:solidFill>
                <a:latin typeface="Tahoma" pitchFamily="34" charset="0"/>
                <a:ea typeface="Tahoma" pitchFamily="34" charset="0"/>
                <a:cs typeface="Tahoma" pitchFamily="34" charset="0"/>
              </a:rPr>
              <a:t>Top 5 Reasons for Using a Licensed Adviser</a:t>
            </a:r>
            <a:endParaRPr lang="en-NZ" sz="1400" b="1" dirty="0">
              <a:solidFill>
                <a:schemeClr val="accent6"/>
              </a:solidFill>
              <a:latin typeface="Tahoma" pitchFamily="34" charset="0"/>
              <a:ea typeface="Tahoma" pitchFamily="34" charset="0"/>
              <a:cs typeface="Tahoma" pitchFamily="34" charset="0"/>
            </a:endParaRPr>
          </a:p>
        </p:txBody>
      </p:sp>
      <p:graphicFrame>
        <p:nvGraphicFramePr>
          <p:cNvPr id="9" name="Chart 8"/>
          <p:cNvGraphicFramePr/>
          <p:nvPr/>
        </p:nvGraphicFramePr>
        <p:xfrm>
          <a:off x="3923928" y="4005064"/>
          <a:ext cx="4968552" cy="201622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4190188" y="3468350"/>
            <a:ext cx="4752528" cy="523220"/>
          </a:xfrm>
          <a:prstGeom prst="rect">
            <a:avLst/>
          </a:prstGeom>
          <a:noFill/>
        </p:spPr>
        <p:txBody>
          <a:bodyPr wrap="square" rtlCol="0">
            <a:spAutoFit/>
          </a:bodyPr>
          <a:lstStyle/>
          <a:p>
            <a:pPr algn="ctr"/>
            <a:r>
              <a:rPr lang="en-NZ" sz="1400" b="1" dirty="0" smtClean="0">
                <a:solidFill>
                  <a:schemeClr val="accent6"/>
                </a:solidFill>
                <a:latin typeface="Tahoma" pitchFamily="34" charset="0"/>
                <a:ea typeface="Tahoma" pitchFamily="34" charset="0"/>
                <a:cs typeface="Tahoma" pitchFamily="34" charset="0"/>
              </a:rPr>
              <a:t>Agreement that as a result of using a licensed adviser…</a:t>
            </a:r>
            <a:endParaRPr lang="en-NZ" sz="1400" b="1" dirty="0">
              <a:solidFill>
                <a:schemeClr val="accent6"/>
              </a:solidFill>
              <a:latin typeface="Tahoma" pitchFamily="34" charset="0"/>
              <a:ea typeface="Tahoma" pitchFamily="34" charset="0"/>
              <a:cs typeface="Tahoma" pitchFamily="34" charset="0"/>
            </a:endParaRPr>
          </a:p>
        </p:txBody>
      </p:sp>
      <p:sp>
        <p:nvSpPr>
          <p:cNvPr id="12" name="Right Arrow 11"/>
          <p:cNvSpPr/>
          <p:nvPr/>
        </p:nvSpPr>
        <p:spPr>
          <a:xfrm>
            <a:off x="1896818" y="2255100"/>
            <a:ext cx="288032" cy="216024"/>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5" name="Right Arrow 14"/>
          <p:cNvSpPr/>
          <p:nvPr/>
        </p:nvSpPr>
        <p:spPr>
          <a:xfrm>
            <a:off x="2461996" y="5340558"/>
            <a:ext cx="288032" cy="216024"/>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1"/>
          </p:nvPr>
        </p:nvSpPr>
        <p:spPr>
          <a:xfrm>
            <a:off x="251520" y="980728"/>
            <a:ext cx="3744416" cy="4797152"/>
          </a:xfrm>
        </p:spPr>
        <p:txBody>
          <a:bodyPr/>
          <a:lstStyle/>
          <a:p>
            <a:pPr>
              <a:spcBef>
                <a:spcPts val="800"/>
              </a:spcBef>
            </a:pPr>
            <a:r>
              <a:rPr lang="en-US" sz="1500" dirty="0" smtClean="0"/>
              <a:t>Ratings of adviser performance ranged from a high of 94% to 69%.  </a:t>
            </a:r>
          </a:p>
          <a:p>
            <a:pPr>
              <a:spcBef>
                <a:spcPts val="800"/>
              </a:spcBef>
            </a:pPr>
            <a:r>
              <a:rPr lang="en-US" sz="1500" dirty="0" smtClean="0"/>
              <a:t>Advisers were rated as performing ‘very well’ or ‘well’ by 80% or more of clients on all but four of the 35 measures.</a:t>
            </a:r>
          </a:p>
          <a:p>
            <a:r>
              <a:rPr lang="en-US" sz="1500" dirty="0" smtClean="0"/>
              <a:t>Performance was mostly stable or showed small improvements, with 7 attributes showing a small but statistically significantly higher rating compared to 2012/13.  No ratings have declined.</a:t>
            </a:r>
          </a:p>
          <a:p>
            <a:r>
              <a:rPr lang="en-US" sz="1500" dirty="0" smtClean="0"/>
              <a:t>The attribute with the greatest improvement from 2012/13 was: returning my personal information passports and other documents on request and without delay (91%, up from 84% in 2012/13).</a:t>
            </a:r>
            <a:endParaRPr lang="en-NZ" sz="1500" dirty="0" smtClean="0"/>
          </a:p>
          <a:p>
            <a:endParaRPr lang="en-US" sz="1500" dirty="0" smtClean="0"/>
          </a:p>
          <a:p>
            <a:pPr lvl="1">
              <a:spcBef>
                <a:spcPts val="0"/>
              </a:spcBef>
            </a:pPr>
            <a:endParaRPr lang="en-US" sz="800" dirty="0" smtClean="0"/>
          </a:p>
          <a:p>
            <a:endParaRPr lang="en-US" sz="1600" dirty="0" smtClean="0"/>
          </a:p>
          <a:p>
            <a:endParaRPr lang="en-US" sz="1600" dirty="0" smtClean="0"/>
          </a:p>
          <a:p>
            <a:endParaRPr lang="en-US" sz="1600" dirty="0" smtClean="0"/>
          </a:p>
          <a:p>
            <a:endParaRPr lang="en-US" sz="1600" dirty="0" smtClean="0"/>
          </a:p>
        </p:txBody>
      </p:sp>
      <p:sp>
        <p:nvSpPr>
          <p:cNvPr id="23556" name="Rectangle 2"/>
          <p:cNvSpPr>
            <a:spLocks noGrp="1" noChangeArrowheads="1"/>
          </p:cNvSpPr>
          <p:nvPr>
            <p:ph type="title"/>
          </p:nvPr>
        </p:nvSpPr>
        <p:spPr>
          <a:xfrm>
            <a:off x="251520" y="188640"/>
            <a:ext cx="8643937" cy="561975"/>
          </a:xfrm>
        </p:spPr>
        <p:txBody>
          <a:bodyPr/>
          <a:lstStyle/>
          <a:p>
            <a:r>
              <a:rPr lang="en-US" dirty="0" smtClean="0"/>
              <a:t>Adviser Performance</a:t>
            </a:r>
          </a:p>
        </p:txBody>
      </p:sp>
      <p:graphicFrame>
        <p:nvGraphicFramePr>
          <p:cNvPr id="6" name="Chart 5"/>
          <p:cNvGraphicFramePr/>
          <p:nvPr/>
        </p:nvGraphicFramePr>
        <p:xfrm>
          <a:off x="4283968" y="1340768"/>
          <a:ext cx="4608512" cy="2232248"/>
        </p:xfrm>
        <a:graphic>
          <a:graphicData uri="http://schemas.openxmlformats.org/drawingml/2006/chart">
            <c:chart xmlns:c="http://schemas.openxmlformats.org/drawingml/2006/chart" xmlns:r="http://schemas.openxmlformats.org/officeDocument/2006/relationships" r:id="rId2"/>
          </a:graphicData>
        </a:graphic>
      </p:graphicFrame>
      <p:sp>
        <p:nvSpPr>
          <p:cNvPr id="7" name="Slide Number Placeholder 3"/>
          <p:cNvSpPr>
            <a:spLocks noGrp="1"/>
          </p:cNvSpPr>
          <p:nvPr>
            <p:ph type="sldNum" sz="quarter" idx="12"/>
          </p:nvPr>
        </p:nvSpPr>
        <p:spPr>
          <a:xfrm>
            <a:off x="7071157" y="6618719"/>
            <a:ext cx="2133600" cy="476250"/>
          </a:xfrm>
        </p:spPr>
        <p:txBody>
          <a:bodyPr/>
          <a:lstStyle/>
          <a:p>
            <a:pPr>
              <a:defRPr/>
            </a:pPr>
            <a:fld id="{78E9EBE4-F3A1-465C-A167-7DF6A4F410BF}" type="slidenum">
              <a:rPr lang="en-US" smtClean="0"/>
              <a:pPr>
                <a:defRPr/>
              </a:pPr>
              <a:t>8</a:t>
            </a:fld>
            <a:endParaRPr lang="en-US" dirty="0"/>
          </a:p>
        </p:txBody>
      </p:sp>
      <p:sp>
        <p:nvSpPr>
          <p:cNvPr id="8" name="TextBox 7"/>
          <p:cNvSpPr txBox="1"/>
          <p:nvPr/>
        </p:nvSpPr>
        <p:spPr>
          <a:xfrm>
            <a:off x="5220072" y="1052736"/>
            <a:ext cx="3600400" cy="307777"/>
          </a:xfrm>
          <a:prstGeom prst="rect">
            <a:avLst/>
          </a:prstGeom>
          <a:noFill/>
        </p:spPr>
        <p:txBody>
          <a:bodyPr wrap="square" rtlCol="0">
            <a:spAutoFit/>
          </a:bodyPr>
          <a:lstStyle/>
          <a:p>
            <a:pPr algn="ctr"/>
            <a:r>
              <a:rPr lang="en-NZ" sz="1400" b="1" dirty="0" smtClean="0">
                <a:solidFill>
                  <a:schemeClr val="accent6"/>
                </a:solidFill>
                <a:latin typeface="Tahoma" pitchFamily="34" charset="0"/>
                <a:ea typeface="Tahoma" pitchFamily="34" charset="0"/>
                <a:cs typeface="Tahoma" pitchFamily="34" charset="0"/>
              </a:rPr>
              <a:t>Top 5 Areas of Performance 2013/14</a:t>
            </a:r>
            <a:endParaRPr lang="en-NZ" sz="1400" b="1" dirty="0">
              <a:solidFill>
                <a:schemeClr val="accent6"/>
              </a:solidFill>
              <a:latin typeface="Tahoma" pitchFamily="34" charset="0"/>
              <a:ea typeface="Tahoma" pitchFamily="34" charset="0"/>
              <a:cs typeface="Tahoma" pitchFamily="34" charset="0"/>
            </a:endParaRPr>
          </a:p>
        </p:txBody>
      </p:sp>
      <p:graphicFrame>
        <p:nvGraphicFramePr>
          <p:cNvPr id="9" name="Chart 8"/>
          <p:cNvGraphicFramePr/>
          <p:nvPr/>
        </p:nvGraphicFramePr>
        <p:xfrm>
          <a:off x="4355976" y="3789040"/>
          <a:ext cx="4536504" cy="2304256"/>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5076056" y="3645024"/>
            <a:ext cx="3888432" cy="307777"/>
          </a:xfrm>
          <a:prstGeom prst="rect">
            <a:avLst/>
          </a:prstGeom>
          <a:noFill/>
        </p:spPr>
        <p:txBody>
          <a:bodyPr wrap="square" rtlCol="0">
            <a:spAutoFit/>
          </a:bodyPr>
          <a:lstStyle/>
          <a:p>
            <a:pPr algn="ctr"/>
            <a:r>
              <a:rPr lang="en-NZ" sz="1400" b="1" dirty="0" smtClean="0">
                <a:solidFill>
                  <a:schemeClr val="accent6"/>
                </a:solidFill>
                <a:latin typeface="Tahoma" pitchFamily="34" charset="0"/>
                <a:ea typeface="Tahoma" pitchFamily="34" charset="0"/>
                <a:cs typeface="Tahoma" pitchFamily="34" charset="0"/>
              </a:rPr>
              <a:t>Bottom 5 Areas Performance 2013/14</a:t>
            </a:r>
            <a:endParaRPr lang="en-NZ" sz="1400" b="1" dirty="0">
              <a:solidFill>
                <a:schemeClr val="accent6"/>
              </a:solidFill>
              <a:latin typeface="Tahoma" pitchFamily="34" charset="0"/>
              <a:ea typeface="Tahoma" pitchFamily="34" charset="0"/>
              <a:cs typeface="Tahoma" pitchFamily="34" charset="0"/>
            </a:endParaRPr>
          </a:p>
        </p:txBody>
      </p:sp>
      <p:sp>
        <p:nvSpPr>
          <p:cNvPr id="12" name="TextBox 11"/>
          <p:cNvSpPr txBox="1"/>
          <p:nvPr/>
        </p:nvSpPr>
        <p:spPr>
          <a:xfrm>
            <a:off x="179512" y="5949280"/>
            <a:ext cx="6480720" cy="246221"/>
          </a:xfrm>
          <a:prstGeom prst="rect">
            <a:avLst/>
          </a:prstGeom>
          <a:noFill/>
        </p:spPr>
        <p:txBody>
          <a:bodyPr wrap="square" rtlCol="0">
            <a:spAutoFit/>
          </a:bodyPr>
          <a:lstStyle/>
          <a:p>
            <a:r>
              <a:rPr lang="en-NZ" sz="1000" i="1" dirty="0" smtClean="0">
                <a:latin typeface="Tahoma" pitchFamily="34" charset="0"/>
                <a:ea typeface="Tahoma" pitchFamily="34" charset="0"/>
                <a:cs typeface="Tahoma" pitchFamily="34" charset="0"/>
              </a:rPr>
              <a:t>Base: Total sample (used a licensed adviser) 2013/14 n=1,341</a:t>
            </a:r>
            <a:endParaRPr lang="en-NZ" sz="1000" i="1" dirty="0">
              <a:latin typeface="Tahoma" pitchFamily="34" charset="0"/>
              <a:ea typeface="Tahoma" pitchFamily="34" charset="0"/>
              <a:cs typeface="Tahoma" pitchFamily="34" charset="0"/>
            </a:endParaRP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323528" y="980728"/>
            <a:ext cx="8496944" cy="2592288"/>
          </a:xfrm>
        </p:spPr>
        <p:txBody>
          <a:bodyPr/>
          <a:lstStyle/>
          <a:p>
            <a:r>
              <a:rPr lang="en-US" sz="1500" dirty="0" smtClean="0"/>
              <a:t>Clients remain divided on the ease of making an application for a visa.  Just under three in ten clients (29%) felt it was ‘very easy’ or 'easy' while a similar proportion (30%) felt it was 'very difficult' or 'difficult'.</a:t>
            </a:r>
          </a:p>
          <a:p>
            <a:r>
              <a:rPr lang="en-US" sz="1500" dirty="0" smtClean="0"/>
              <a:t>The main reasons clients felt it was easy (unprompted) were:  the adviser helped/did the work (14%); it's not difficult if you follow the processes/rules (11%); and the overall process is not difficult (9%).</a:t>
            </a:r>
          </a:p>
          <a:p>
            <a:pPr lvl="0"/>
            <a:r>
              <a:rPr lang="en-US" sz="1500" dirty="0" smtClean="0"/>
              <a:t>The main reasons clients felt it was difficult (unprompted) were: the overall process is difficult/complex (24%);</a:t>
            </a:r>
            <a:r>
              <a:rPr lang="en-NZ" sz="1500" dirty="0" smtClean="0"/>
              <a:t> t</a:t>
            </a:r>
            <a:r>
              <a:rPr lang="en-US" sz="1500" dirty="0" smtClean="0"/>
              <a:t>he evidence/supporting documents required (14%); </a:t>
            </a:r>
            <a:r>
              <a:rPr lang="en-NZ" sz="1500" dirty="0" err="1" smtClean="0"/>
              <a:t>i</a:t>
            </a:r>
            <a:r>
              <a:rPr lang="en-US" sz="1500" dirty="0" smtClean="0"/>
              <a:t>t’s a slow/lengthy process (10%); and paperwork/forms are difficult to understand (10%).</a:t>
            </a:r>
            <a:endParaRPr lang="en-NZ" sz="1500" dirty="0" smtClean="0"/>
          </a:p>
          <a:p>
            <a:endParaRPr lang="en-NZ" sz="1400" dirty="0" smtClean="0"/>
          </a:p>
          <a:p>
            <a:endParaRPr lang="en-NZ" sz="1400" dirty="0"/>
          </a:p>
        </p:txBody>
      </p:sp>
      <p:sp>
        <p:nvSpPr>
          <p:cNvPr id="22532" name="Rectangle 2"/>
          <p:cNvSpPr>
            <a:spLocks noGrp="1" noChangeArrowheads="1"/>
          </p:cNvSpPr>
          <p:nvPr>
            <p:ph type="title"/>
          </p:nvPr>
        </p:nvSpPr>
        <p:spPr>
          <a:xfrm>
            <a:off x="251520" y="188640"/>
            <a:ext cx="8643937" cy="561975"/>
          </a:xfrm>
        </p:spPr>
        <p:txBody>
          <a:bodyPr/>
          <a:lstStyle/>
          <a:p>
            <a:r>
              <a:rPr lang="en-US" dirty="0" smtClean="0"/>
              <a:t>Overall Ease of Making an Application</a:t>
            </a:r>
          </a:p>
        </p:txBody>
      </p:sp>
      <p:graphicFrame>
        <p:nvGraphicFramePr>
          <p:cNvPr id="6" name="Chart 5"/>
          <p:cNvGraphicFramePr/>
          <p:nvPr/>
        </p:nvGraphicFramePr>
        <p:xfrm>
          <a:off x="1259632" y="2996952"/>
          <a:ext cx="6480720" cy="2808312"/>
        </p:xfrm>
        <a:graphic>
          <a:graphicData uri="http://schemas.openxmlformats.org/drawingml/2006/chart">
            <c:chart xmlns:c="http://schemas.openxmlformats.org/drawingml/2006/chart" xmlns:r="http://schemas.openxmlformats.org/officeDocument/2006/relationships" r:id="rId2"/>
          </a:graphicData>
        </a:graphic>
      </p:graphicFrame>
      <p:sp>
        <p:nvSpPr>
          <p:cNvPr id="11" name="Slide Number Placeholder 3"/>
          <p:cNvSpPr>
            <a:spLocks noGrp="1"/>
          </p:cNvSpPr>
          <p:nvPr>
            <p:ph type="sldNum" sz="quarter" idx="12"/>
          </p:nvPr>
        </p:nvSpPr>
        <p:spPr>
          <a:xfrm>
            <a:off x="7071157" y="6618719"/>
            <a:ext cx="2133600" cy="476250"/>
          </a:xfrm>
        </p:spPr>
        <p:txBody>
          <a:bodyPr/>
          <a:lstStyle/>
          <a:p>
            <a:pPr>
              <a:defRPr/>
            </a:pPr>
            <a:fld id="{78E9EBE4-F3A1-465C-A167-7DF6A4F410BF}" type="slidenum">
              <a:rPr lang="en-US" smtClean="0"/>
              <a:pPr>
                <a:defRPr/>
              </a:pPr>
              <a:t>9</a:t>
            </a:fld>
            <a:endParaRPr lang="en-US" dirty="0"/>
          </a:p>
        </p:txBody>
      </p:sp>
      <p:sp>
        <p:nvSpPr>
          <p:cNvPr id="7" name="TextBox 6"/>
          <p:cNvSpPr txBox="1"/>
          <p:nvPr/>
        </p:nvSpPr>
        <p:spPr>
          <a:xfrm>
            <a:off x="179512" y="5949280"/>
            <a:ext cx="6480720" cy="246221"/>
          </a:xfrm>
          <a:prstGeom prst="rect">
            <a:avLst/>
          </a:prstGeom>
          <a:noFill/>
        </p:spPr>
        <p:txBody>
          <a:bodyPr wrap="square" rtlCol="0">
            <a:spAutoFit/>
          </a:bodyPr>
          <a:lstStyle/>
          <a:p>
            <a:r>
              <a:rPr lang="en-NZ" sz="1000" i="1" dirty="0" smtClean="0">
                <a:latin typeface="Tahoma" pitchFamily="34" charset="0"/>
                <a:ea typeface="Tahoma" pitchFamily="34" charset="0"/>
                <a:cs typeface="Tahoma" pitchFamily="34" charset="0"/>
              </a:rPr>
              <a:t>Base: Total sample (used a licensed adviser) 2013/14 n=1,341</a:t>
            </a:r>
            <a:endParaRPr lang="en-NZ" sz="1000" i="1" dirty="0">
              <a:latin typeface="Tahoma" pitchFamily="34" charset="0"/>
              <a:ea typeface="Tahoma" pitchFamily="34" charset="0"/>
              <a:cs typeface="Tahoma" pitchFamily="34" charset="0"/>
            </a:endParaRPr>
          </a:p>
        </p:txBody>
      </p:sp>
      <p:sp>
        <p:nvSpPr>
          <p:cNvPr id="9" name="TextBox 8"/>
          <p:cNvSpPr txBox="1"/>
          <p:nvPr/>
        </p:nvSpPr>
        <p:spPr>
          <a:xfrm>
            <a:off x="2123728" y="3573016"/>
            <a:ext cx="4752528" cy="307777"/>
          </a:xfrm>
          <a:prstGeom prst="rect">
            <a:avLst/>
          </a:prstGeom>
          <a:noFill/>
        </p:spPr>
        <p:txBody>
          <a:bodyPr wrap="square" rtlCol="0">
            <a:spAutoFit/>
          </a:bodyPr>
          <a:lstStyle/>
          <a:p>
            <a:pPr algn="ctr"/>
            <a:r>
              <a:rPr lang="en-NZ" sz="1400" b="1" dirty="0" smtClean="0">
                <a:solidFill>
                  <a:schemeClr val="accent6"/>
                </a:solidFill>
                <a:latin typeface="Tahoma" pitchFamily="34" charset="0"/>
                <a:ea typeface="Tahoma" pitchFamily="34" charset="0"/>
                <a:cs typeface="Tahoma" pitchFamily="34" charset="0"/>
              </a:rPr>
              <a:t>Overall Ease of Making a Visa Application</a:t>
            </a:r>
            <a:endParaRPr lang="en-NZ" sz="1400" b="1" dirty="0">
              <a:solidFill>
                <a:schemeClr val="accent6"/>
              </a:solidFill>
              <a:latin typeface="Tahoma" pitchFamily="34" charset="0"/>
              <a:ea typeface="Tahoma" pitchFamily="34" charset="0"/>
              <a:cs typeface="Tahoma" pitchFamily="34" charset="0"/>
            </a:endParaRP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1236</Words>
  <Application>Microsoft Office PowerPoint</Application>
  <PresentationFormat>On-screen Show (4:3)</PresentationFormat>
  <Paragraphs>106</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Custom Design</vt:lpstr>
      <vt:lpstr>Summary of Key Results from the  2013/2014 Survey of Visa Applicants  Who Used a Licensed Adviser</vt:lpstr>
      <vt:lpstr>Background</vt:lpstr>
      <vt:lpstr>Key Headlines</vt:lpstr>
      <vt:lpstr>Survey Approach &amp; Sample</vt:lpstr>
      <vt:lpstr>Overall Satisfaction</vt:lpstr>
      <vt:lpstr>Reasons for Satisfaction / Dissatisfaction</vt:lpstr>
      <vt:lpstr>Reasons &amp; Benefits of Using a Licensed Adviser</vt:lpstr>
      <vt:lpstr>Adviser Performance</vt:lpstr>
      <vt:lpstr>Overall Ease of Making an Application</vt:lpstr>
      <vt:lpstr>Suggested Improvements</vt:lpstr>
      <vt:lpstr>Awareness and Compliance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2014-08-27T01:13:22Z</dcterms:created>
  <dcterms:modified xsi:type="dcterms:W3CDTF">2014-08-27T01:13:40Z</dcterms:modified>
</cp:coreProperties>
</file>