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792" r:id="rId2"/>
    <p:sldId id="793" r:id="rId3"/>
    <p:sldId id="799" r:id="rId4"/>
    <p:sldId id="797" r:id="rId5"/>
    <p:sldId id="788" r:id="rId6"/>
    <p:sldId id="789" r:id="rId7"/>
    <p:sldId id="791" r:id="rId8"/>
    <p:sldId id="794" r:id="rId9"/>
    <p:sldId id="795" r:id="rId10"/>
    <p:sldId id="790" r:id="rId11"/>
  </p:sldIdLst>
  <p:sldSz cx="9144000" cy="6858000" type="screen4x3"/>
  <p:notesSz cx="6888163" cy="10020300"/>
  <p:defaultTextStyle>
    <a:defPPr>
      <a:defRPr lang="en-US"/>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de Varcoe" initials="" lastIdx="32" clrIdx="0"/>
  <p:cmAuthor id="1" name=" Christine Palmer"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212165"/>
    <a:srgbClr val="006699"/>
    <a:srgbClr val="666699"/>
    <a:srgbClr val="000099"/>
    <a:srgbClr val="A50021"/>
    <a:srgbClr val="808080"/>
    <a:srgbClr val="DDDDDD"/>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93739" autoAdjust="0"/>
  </p:normalViewPr>
  <p:slideViewPr>
    <p:cSldViewPr>
      <p:cViewPr varScale="1">
        <p:scale>
          <a:sx n="87" d="100"/>
          <a:sy n="87" d="100"/>
        </p:scale>
        <p:origin x="-96" y="-4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918"/>
    </p:cViewPr>
  </p:sorterViewPr>
  <p:notesViewPr>
    <p:cSldViewPr>
      <p:cViewPr varScale="1">
        <p:scale>
          <a:sx n="46" d="100"/>
          <a:sy n="46" d="100"/>
        </p:scale>
        <p:origin x="-3024" y="-90"/>
      </p:cViewPr>
      <p:guideLst>
        <p:guide orient="horz" pos="3156"/>
        <p:guide pos="216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1431" tIns="45716" rIns="91431" bIns="45716" numCol="1" anchor="t" anchorCtr="0" compatLnSpc="1">
            <a:prstTxWarp prst="textNoShape">
              <a:avLst/>
            </a:prstTxWarp>
          </a:bodyPr>
          <a:lstStyle>
            <a:lvl1pPr eaLnBrk="0" hangingPunct="0">
              <a:defRPr sz="1200">
                <a:latin typeface="Arial" charset="0"/>
              </a:defRPr>
            </a:lvl1pPr>
          </a:lstStyle>
          <a:p>
            <a:pPr>
              <a:defRPr/>
            </a:pPr>
            <a:endParaRPr lang="en-US"/>
          </a:p>
        </p:txBody>
      </p:sp>
      <p:sp>
        <p:nvSpPr>
          <p:cNvPr id="82947" name="Rectangle 3"/>
          <p:cNvSpPr>
            <a:spLocks noGrp="1" noChangeArrowheads="1"/>
          </p:cNvSpPr>
          <p:nvPr>
            <p:ph type="dt" sz="quarter" idx="1"/>
          </p:nvPr>
        </p:nvSpPr>
        <p:spPr bwMode="auto">
          <a:xfrm>
            <a:off x="3902075" y="0"/>
            <a:ext cx="2984500" cy="501650"/>
          </a:xfrm>
          <a:prstGeom prst="rect">
            <a:avLst/>
          </a:prstGeom>
          <a:noFill/>
          <a:ln w="9525">
            <a:noFill/>
            <a:miter lim="800000"/>
            <a:headEnd/>
            <a:tailEnd/>
          </a:ln>
          <a:effectLst/>
        </p:spPr>
        <p:txBody>
          <a:bodyPr vert="horz" wrap="square" lIns="91431" tIns="45716" rIns="91431" bIns="45716" numCol="1" anchor="t" anchorCtr="0" compatLnSpc="1">
            <a:prstTxWarp prst="textNoShape">
              <a:avLst/>
            </a:prstTxWarp>
          </a:bodyPr>
          <a:lstStyle>
            <a:lvl1pPr algn="r" eaLnBrk="0" hangingPunct="0">
              <a:defRPr sz="1200">
                <a:latin typeface="Arial" charset="0"/>
              </a:defRPr>
            </a:lvl1pPr>
          </a:lstStyle>
          <a:p>
            <a:pPr>
              <a:defRPr/>
            </a:pPr>
            <a:fld id="{4BBDE8D7-5175-44CC-8A0E-BFE636EA4505}" type="datetimeFigureOut">
              <a:rPr lang="en-US"/>
              <a:pPr>
                <a:defRPr/>
              </a:pPr>
              <a:t>8/29/2012</a:t>
            </a:fld>
            <a:endParaRPr lang="en-US"/>
          </a:p>
        </p:txBody>
      </p:sp>
      <p:sp>
        <p:nvSpPr>
          <p:cNvPr id="82948" name="Rectangle 4"/>
          <p:cNvSpPr>
            <a:spLocks noGrp="1" noChangeArrowheads="1"/>
          </p:cNvSpPr>
          <p:nvPr>
            <p:ph type="ftr" sz="quarter" idx="2"/>
          </p:nvPr>
        </p:nvSpPr>
        <p:spPr bwMode="auto">
          <a:xfrm>
            <a:off x="0" y="9517063"/>
            <a:ext cx="2984500" cy="501650"/>
          </a:xfrm>
          <a:prstGeom prst="rect">
            <a:avLst/>
          </a:prstGeom>
          <a:noFill/>
          <a:ln w="9525">
            <a:noFill/>
            <a:miter lim="800000"/>
            <a:headEnd/>
            <a:tailEnd/>
          </a:ln>
          <a:effectLst/>
        </p:spPr>
        <p:txBody>
          <a:bodyPr vert="horz" wrap="square" lIns="91431" tIns="45716" rIns="91431" bIns="45716" numCol="1" anchor="b" anchorCtr="0" compatLnSpc="1">
            <a:prstTxWarp prst="textNoShape">
              <a:avLst/>
            </a:prstTxWarp>
          </a:bodyPr>
          <a:lstStyle>
            <a:lvl1pPr eaLnBrk="0" hangingPunct="0">
              <a:defRPr sz="1200">
                <a:latin typeface="Arial" charset="0"/>
              </a:defRPr>
            </a:lvl1pPr>
          </a:lstStyle>
          <a:p>
            <a:pPr>
              <a:defRPr/>
            </a:pPr>
            <a:endParaRPr lang="en-US"/>
          </a:p>
        </p:txBody>
      </p:sp>
      <p:sp>
        <p:nvSpPr>
          <p:cNvPr id="82949" name="Rectangle 5"/>
          <p:cNvSpPr>
            <a:spLocks noGrp="1" noChangeArrowheads="1"/>
          </p:cNvSpPr>
          <p:nvPr>
            <p:ph type="sldNum" sz="quarter" idx="3"/>
          </p:nvPr>
        </p:nvSpPr>
        <p:spPr bwMode="auto">
          <a:xfrm>
            <a:off x="3902075" y="9517063"/>
            <a:ext cx="2984500" cy="501650"/>
          </a:xfrm>
          <a:prstGeom prst="rect">
            <a:avLst/>
          </a:prstGeom>
          <a:noFill/>
          <a:ln w="9525">
            <a:noFill/>
            <a:miter lim="800000"/>
            <a:headEnd/>
            <a:tailEnd/>
          </a:ln>
          <a:effectLst/>
        </p:spPr>
        <p:txBody>
          <a:bodyPr vert="horz" wrap="square" lIns="91431" tIns="45716" rIns="91431" bIns="45716" numCol="1" anchor="b" anchorCtr="0" compatLnSpc="1">
            <a:prstTxWarp prst="textNoShape">
              <a:avLst/>
            </a:prstTxWarp>
          </a:bodyPr>
          <a:lstStyle>
            <a:lvl1pPr algn="r" eaLnBrk="0" hangingPunct="0">
              <a:defRPr sz="1200">
                <a:latin typeface="Arial" charset="0"/>
              </a:defRPr>
            </a:lvl1pPr>
          </a:lstStyle>
          <a:p>
            <a:pPr>
              <a:defRPr/>
            </a:pPr>
            <a:fld id="{3FEEA123-D1BE-4A31-9B6C-00ECDB32F69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84500" cy="501650"/>
          </a:xfrm>
          <a:prstGeom prst="rect">
            <a:avLst/>
          </a:prstGeom>
          <a:noFill/>
          <a:ln w="9525">
            <a:noFill/>
            <a:miter lim="800000"/>
            <a:headEnd/>
            <a:tailEnd/>
          </a:ln>
        </p:spPr>
        <p:txBody>
          <a:bodyPr vert="horz" wrap="square" lIns="96607" tIns="48303" rIns="96607" bIns="48303" numCol="1" anchor="t" anchorCtr="0" compatLnSpc="1">
            <a:prstTxWarp prst="textNoShape">
              <a:avLst/>
            </a:prstTxWarp>
          </a:bodyPr>
          <a:lstStyle>
            <a:lvl1pPr defTabSz="966788">
              <a:defRPr sz="1300">
                <a:latin typeface="Arial" charset="0"/>
              </a:defRPr>
            </a:lvl1pPr>
          </a:lstStyle>
          <a:p>
            <a:pPr>
              <a:defRPr/>
            </a:pPr>
            <a:endParaRPr lang="en-NZ"/>
          </a:p>
        </p:txBody>
      </p:sp>
      <p:sp>
        <p:nvSpPr>
          <p:cNvPr id="3" name="Date Placeholder 2"/>
          <p:cNvSpPr>
            <a:spLocks noGrp="1"/>
          </p:cNvSpPr>
          <p:nvPr>
            <p:ph type="dt" idx="1"/>
          </p:nvPr>
        </p:nvSpPr>
        <p:spPr bwMode="auto">
          <a:xfrm>
            <a:off x="3902075" y="0"/>
            <a:ext cx="2984500" cy="501650"/>
          </a:xfrm>
          <a:prstGeom prst="rect">
            <a:avLst/>
          </a:prstGeom>
          <a:noFill/>
          <a:ln w="9525">
            <a:noFill/>
            <a:miter lim="800000"/>
            <a:headEnd/>
            <a:tailEnd/>
          </a:ln>
        </p:spPr>
        <p:txBody>
          <a:bodyPr vert="horz" wrap="square" lIns="96607" tIns="48303" rIns="96607" bIns="48303" numCol="1" anchor="t" anchorCtr="0" compatLnSpc="1">
            <a:prstTxWarp prst="textNoShape">
              <a:avLst/>
            </a:prstTxWarp>
          </a:bodyPr>
          <a:lstStyle>
            <a:lvl1pPr algn="r" defTabSz="966788">
              <a:defRPr sz="1300">
                <a:latin typeface="Arial" charset="0"/>
              </a:defRPr>
            </a:lvl1pPr>
          </a:lstStyle>
          <a:p>
            <a:pPr>
              <a:defRPr/>
            </a:pPr>
            <a:fld id="{49817679-4F50-4757-9F4E-AB132196237B}" type="datetimeFigureOut">
              <a:rPr lang="en-US"/>
              <a:pPr>
                <a:defRPr/>
              </a:pPr>
              <a:t>8/29/2012</a:t>
            </a:fld>
            <a:endParaRPr lang="en-NZ"/>
          </a:p>
        </p:txBody>
      </p:sp>
      <p:sp>
        <p:nvSpPr>
          <p:cNvPr id="4" name="Slide Image Placeholder 3"/>
          <p:cNvSpPr>
            <a:spLocks noGrp="1" noRot="1" noChangeAspect="1"/>
          </p:cNvSpPr>
          <p:nvPr>
            <p:ph type="sldImg" idx="2"/>
          </p:nvPr>
        </p:nvSpPr>
        <p:spPr>
          <a:xfrm>
            <a:off x="939800" y="750888"/>
            <a:ext cx="5010150" cy="3757612"/>
          </a:xfrm>
          <a:prstGeom prst="rect">
            <a:avLst/>
          </a:prstGeom>
          <a:noFill/>
          <a:ln w="12700">
            <a:solidFill>
              <a:prstClr val="black"/>
            </a:solidFill>
          </a:ln>
        </p:spPr>
        <p:txBody>
          <a:bodyPr vert="horz" lIns="91440" tIns="45720" rIns="91440" bIns="45720" rtlCol="0" anchor="ctr"/>
          <a:lstStyle/>
          <a:p>
            <a:pPr lvl="0"/>
            <a:endParaRPr lang="en-NZ" noProof="0" smtClean="0"/>
          </a:p>
        </p:txBody>
      </p:sp>
      <p:sp>
        <p:nvSpPr>
          <p:cNvPr id="5" name="Notes Placeholder 4"/>
          <p:cNvSpPr>
            <a:spLocks noGrp="1"/>
          </p:cNvSpPr>
          <p:nvPr>
            <p:ph type="body" sz="quarter" idx="3"/>
          </p:nvPr>
        </p:nvSpPr>
        <p:spPr bwMode="auto">
          <a:xfrm>
            <a:off x="688975" y="4759325"/>
            <a:ext cx="5510213" cy="4510088"/>
          </a:xfrm>
          <a:prstGeom prst="rect">
            <a:avLst/>
          </a:prstGeom>
          <a:noFill/>
          <a:ln w="9525">
            <a:noFill/>
            <a:miter lim="800000"/>
            <a:headEnd/>
            <a:tailEnd/>
          </a:ln>
        </p:spPr>
        <p:txBody>
          <a:bodyPr vert="horz" wrap="square" lIns="96607" tIns="48303" rIns="96607" bIns="4830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smtClean="0"/>
          </a:p>
        </p:txBody>
      </p:sp>
      <p:sp>
        <p:nvSpPr>
          <p:cNvPr id="6" name="Footer Placeholder 5"/>
          <p:cNvSpPr>
            <a:spLocks noGrp="1"/>
          </p:cNvSpPr>
          <p:nvPr>
            <p:ph type="ftr" sz="quarter" idx="4"/>
          </p:nvPr>
        </p:nvSpPr>
        <p:spPr bwMode="auto">
          <a:xfrm>
            <a:off x="0" y="9517063"/>
            <a:ext cx="2984500" cy="501650"/>
          </a:xfrm>
          <a:prstGeom prst="rect">
            <a:avLst/>
          </a:prstGeom>
          <a:noFill/>
          <a:ln w="9525">
            <a:noFill/>
            <a:miter lim="800000"/>
            <a:headEnd/>
            <a:tailEnd/>
          </a:ln>
        </p:spPr>
        <p:txBody>
          <a:bodyPr vert="horz" wrap="square" lIns="96607" tIns="48303" rIns="96607" bIns="48303" numCol="1" anchor="b" anchorCtr="0" compatLnSpc="1">
            <a:prstTxWarp prst="textNoShape">
              <a:avLst/>
            </a:prstTxWarp>
          </a:bodyPr>
          <a:lstStyle>
            <a:lvl1pPr defTabSz="966788">
              <a:defRPr sz="1300">
                <a:latin typeface="Arial" charset="0"/>
              </a:defRPr>
            </a:lvl1pPr>
          </a:lstStyle>
          <a:p>
            <a:pPr>
              <a:defRPr/>
            </a:pPr>
            <a:endParaRPr lang="en-NZ"/>
          </a:p>
        </p:txBody>
      </p:sp>
      <p:sp>
        <p:nvSpPr>
          <p:cNvPr id="7" name="Slide Number Placeholder 6"/>
          <p:cNvSpPr>
            <a:spLocks noGrp="1"/>
          </p:cNvSpPr>
          <p:nvPr>
            <p:ph type="sldNum" sz="quarter" idx="5"/>
          </p:nvPr>
        </p:nvSpPr>
        <p:spPr bwMode="auto">
          <a:xfrm>
            <a:off x="3902075" y="9517063"/>
            <a:ext cx="2984500" cy="501650"/>
          </a:xfrm>
          <a:prstGeom prst="rect">
            <a:avLst/>
          </a:prstGeom>
          <a:noFill/>
          <a:ln w="9525">
            <a:noFill/>
            <a:miter lim="800000"/>
            <a:headEnd/>
            <a:tailEnd/>
          </a:ln>
        </p:spPr>
        <p:txBody>
          <a:bodyPr vert="horz" wrap="square" lIns="96607" tIns="48303" rIns="96607" bIns="48303" numCol="1" anchor="b" anchorCtr="0" compatLnSpc="1">
            <a:prstTxWarp prst="textNoShape">
              <a:avLst/>
            </a:prstTxWarp>
          </a:bodyPr>
          <a:lstStyle>
            <a:lvl1pPr algn="r" defTabSz="966788">
              <a:defRPr sz="1300">
                <a:latin typeface="Arial" charset="0"/>
              </a:defRPr>
            </a:lvl1pPr>
          </a:lstStyle>
          <a:p>
            <a:pPr>
              <a:defRPr/>
            </a:pPr>
            <a:fld id="{926F133C-DC60-4902-A4FC-24597B27159E}" type="slidenum">
              <a:rPr lang="en-NZ"/>
              <a:pPr>
                <a:defRPr/>
              </a:pPr>
              <a:t>‹#›</a:t>
            </a:fld>
            <a:endParaRPr lang="en-N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hyperlink" Target="http://www.google.co.nz/imgres?imgurl=http://www.indiacafe.itgo.com/images/royalsegaranfamily.jpg&amp;imgrefurl=http://www.indiacafe.itgo.com/whats_new_1.html&amp;h=2000&amp;w=3008&amp;sz=543&amp;tbnid=19woMyQRQj2YwM:&amp;tbnh=100&amp;tbnw=150&amp;prev=/search?q=photos+of+indian+family&amp;tbm=isch&amp;tbo=u&amp;zoom=1&amp;q=photos+of+indian+family&amp;usg=__kN1FFAyVavKPjB9aEx1yNlTpkfw=&amp;sa=X&amp;ei=R4HbTdCbOITciAKompgR&amp;ved=0CCIQ9QEwAw"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3"/>
          <p:cNvPicPr>
            <a:picLocks noChangeAspect="1" noChangeArrowheads="1"/>
          </p:cNvPicPr>
          <p:nvPr userDrawn="1"/>
        </p:nvPicPr>
        <p:blipFill>
          <a:blip r:embed="rId2"/>
          <a:srcRect/>
          <a:stretch>
            <a:fillRect/>
          </a:stretch>
        </p:blipFill>
        <p:spPr bwMode="auto">
          <a:xfrm>
            <a:off x="5935663" y="6076950"/>
            <a:ext cx="3173412" cy="758825"/>
          </a:xfrm>
          <a:prstGeom prst="rect">
            <a:avLst/>
          </a:prstGeom>
          <a:noFill/>
          <a:ln w="9525">
            <a:noFill/>
            <a:miter lim="800000"/>
            <a:headEnd/>
            <a:tailEnd/>
          </a:ln>
        </p:spPr>
      </p:pic>
      <p:pic>
        <p:nvPicPr>
          <p:cNvPr id="5" name="Picture 2" descr="http://photos3.fotosearch.com/bthumb/CSP/CSP402/k4020629.jpg"/>
          <p:cNvPicPr>
            <a:picLocks noChangeAspect="1" noChangeArrowheads="1"/>
          </p:cNvPicPr>
          <p:nvPr userDrawn="1"/>
        </p:nvPicPr>
        <p:blipFill>
          <a:blip r:embed="rId3"/>
          <a:srcRect/>
          <a:stretch>
            <a:fillRect/>
          </a:stretch>
        </p:blipFill>
        <p:spPr bwMode="auto">
          <a:xfrm>
            <a:off x="0" y="280988"/>
            <a:ext cx="1511300" cy="1004887"/>
          </a:xfrm>
          <a:prstGeom prst="rect">
            <a:avLst/>
          </a:prstGeom>
          <a:noFill/>
          <a:ln w="9525">
            <a:noFill/>
            <a:miter lim="800000"/>
            <a:headEnd/>
            <a:tailEnd/>
          </a:ln>
        </p:spPr>
      </p:pic>
      <p:pic>
        <p:nvPicPr>
          <p:cNvPr id="6" name="Picture 4" descr="http://photos2.fotosearch.com/bthumb/FCY/FCY420/42-19706514.jpg"/>
          <p:cNvPicPr>
            <a:picLocks noChangeAspect="1" noChangeArrowheads="1"/>
          </p:cNvPicPr>
          <p:nvPr userDrawn="1"/>
        </p:nvPicPr>
        <p:blipFill>
          <a:blip r:embed="rId4"/>
          <a:srcRect/>
          <a:stretch>
            <a:fillRect/>
          </a:stretch>
        </p:blipFill>
        <p:spPr bwMode="auto">
          <a:xfrm>
            <a:off x="7723188" y="276225"/>
            <a:ext cx="1411287" cy="1004888"/>
          </a:xfrm>
          <a:prstGeom prst="rect">
            <a:avLst/>
          </a:prstGeom>
          <a:noFill/>
          <a:ln w="9525">
            <a:noFill/>
            <a:miter lim="800000"/>
            <a:headEnd/>
            <a:tailEnd/>
          </a:ln>
        </p:spPr>
      </p:pic>
      <p:pic>
        <p:nvPicPr>
          <p:cNvPr id="7" name="Picture 8" descr="http://photos3.fotosearch.com/bthumb/UNY/UNY053/u20961379.jpg"/>
          <p:cNvPicPr>
            <a:picLocks noChangeAspect="1" noChangeArrowheads="1"/>
          </p:cNvPicPr>
          <p:nvPr userDrawn="1"/>
        </p:nvPicPr>
        <p:blipFill>
          <a:blip r:embed="rId5"/>
          <a:srcRect/>
          <a:stretch>
            <a:fillRect/>
          </a:stretch>
        </p:blipFill>
        <p:spPr bwMode="auto">
          <a:xfrm>
            <a:off x="6196013" y="285750"/>
            <a:ext cx="1500187" cy="1004888"/>
          </a:xfrm>
          <a:prstGeom prst="rect">
            <a:avLst/>
          </a:prstGeom>
          <a:noFill/>
          <a:ln w="9525">
            <a:noFill/>
            <a:miter lim="800000"/>
            <a:headEnd/>
            <a:tailEnd/>
          </a:ln>
        </p:spPr>
      </p:pic>
      <p:pic>
        <p:nvPicPr>
          <p:cNvPr id="8" name="Picture 10" descr="http://photos1.fotosearch.com/bthumb/OJO/OJO221/pe0067930.jpg"/>
          <p:cNvPicPr>
            <a:picLocks noChangeAspect="1" noChangeArrowheads="1"/>
          </p:cNvPicPr>
          <p:nvPr userDrawn="1"/>
        </p:nvPicPr>
        <p:blipFill>
          <a:blip r:embed="rId6"/>
          <a:srcRect/>
          <a:stretch>
            <a:fillRect/>
          </a:stretch>
        </p:blipFill>
        <p:spPr bwMode="auto">
          <a:xfrm>
            <a:off x="3092450" y="233363"/>
            <a:ext cx="1516063" cy="1111250"/>
          </a:xfrm>
          <a:prstGeom prst="rect">
            <a:avLst/>
          </a:prstGeom>
          <a:noFill/>
          <a:ln w="9525">
            <a:noFill/>
            <a:miter lim="800000"/>
            <a:headEnd/>
            <a:tailEnd/>
          </a:ln>
        </p:spPr>
      </p:pic>
      <p:sp>
        <p:nvSpPr>
          <p:cNvPr id="9" name="AutoShape 12" descr="data:image/jpg;base64,/9j/4AAQSkZJRgABAQAAAQABAAD/2wBDAAkGBwgHBgkIBwgKCgkLDRYPDQwMDRsUFRAWIB0iIiAdHx8kKDQsJCYxJx8fLT0tMTU3Ojo6Iys/RD84QzQ5Ojf/2wBDAQoKCg0MDRoPDxo3JR8lNzc3Nzc3Nzc3Nzc3Nzc3Nzc3Nzc3Nzc3Nzc3Nzc3Nzc3Nzc3Nzc3Nzc3Nzc3Nzc3Nzf/wAARCABeAI0DASIAAhEBAxEB/8QAGgAAAwEBAQEAAAAAAAAAAAAABAUGAwcCAf/EADoQAAIBAgQDBQYFAwMFAAAAAAECAwQRAAUSIQYxQRMiUWFxFDKBkaGxI0LB0eEHcvAVUmIkM4Ki0v/EABoBAAIDAQEAAAAAAAAAAAAAAAEDAAIEBQb/xAAlEQACAwACAgICAgMAAAAAAAABAgADERIhBDETQQUiI2EyoeH/2gAMAwEAAhEDEQA/AIqnqld42aWEFAb6oibX+ONM2likNKITCwIO8S2IPnhfSxzMSYonYD3thY326+mDQnaPCKoCyLcKygX6fHAzuaORK5C/aDFS0vYMrOJL+Nha2GE+c07hYphV06qQjPE3Meo6eWM8ny3LeyU1gaNmYkOJCo8bYdVWVZaTEKANNFHcsTJdW2vz39b+WCTCqnJ8oHpmymqaliWKMzKukCwuNIvhNWFo8uqVbbSlh/nwxTV1LBQ5RIKfcSukpIJsSbHb4AYm+IYJqjKwlOTrqXRbrbxF/pfA0DuWYH0JPR5lTJeNnJvsSqkj6YpstrZUpAsdRqpmNwB1HhfBaf05yyejjMU9RBISNTE67/A4VJlYyTOKmgiLTUvZJIrMbEEkj9Dii2q5wSprdOzKOlzUgG52Bbbytg9c21yxoGGzDrz2OJMv2eoLcDzJxvBIWl1HewvscM4yfIZSvXztGVjkCIQdwO8B4Xx6bMI4ZWgAsykaRa/h/OEi1DIO6Gt/d/GA2errMxWKjiMkzAM5J2Rb8z+w3NjgEADTDz3oS7pZwgdb3tqPTxGFNQ7JS00saXl7bUoHWynphVJndRlOYtBm0aRo+yOl7ut/e3+3TG9W9YuXU0lCRJeUqFvzUqCDy9MBWB9Qto9zxSZrmYqzF/p0KSTOO+CQPInqcSfFs9ctTBPVvMGeRgQqbAi23rbp4YsqGqzSaMmSeKNiCQrC97f+OAK2tbMXpIngEvs8usgqNOu1rbcwAD88RxsNdjV9qe4HwVLFUIYVjncIPxZHgBQW5A97y+pxUo6SljKKYHpaI7jHt8tkyOlSWJX7CoJeQQgd1zzuD06YAoc1jVXGqpO491Afnig0SwYMJzmGppoiD2MgYL3ishF+uCYCtfVxiEFQi3vJ3uW/jtgCGlMlvxIgW6FuW2DssYU1TMrGPUYmRSD1IYYbkRpjWOt9ioaSTsEkUSi6Pv8AlHnz+GGNfxNl1Y0KSx1EMAbTJEAQD/dbmPLGFBHp7NJaN6lVXUTGNek7DmOY54XcQ11A1DO1PRzRzu3dlfYbsL7eNrjAwS/IgSsz2sp0yaNaioiWRhGQrOAbWB5XwoizrKp5qaijlEsha7aVNgAPHqcc/c3GPlMZaSaOpi/7uvueg5/PlirjVIgFmMDOs0SUqRy02XZ1NEJNNiZtRXc30hr288KM97BaoQe0ipniUdrI9tRG9uXqcI5uJKSop44Y4i0zafwrJpDjrq5i/h44RVjzPUe21GoSFyh2t5jCKkIbTHW2KVwSliBWINcAaj8N8aqw1d4XFjbfCvJqWozyWOBkbsVPekPui/3xQVPBNVlEfttHOkiLu6Dbu9dibfrhxuUHDFCpiuiYyBV5ggAb2Y4O4PScTzVS1MSxSTdmVY3Y6VHU+d8DVUEdh2dh3esdj6nfC/hXNVy/Na2lqoJXXW0iNGt7XsMC8/pLUL+2xr/UGKqkyeGpq+wEkNQBG0bXLq23K23T5Y3yKSfMeHKNaRg1XS1BBDNYFQAQD8NsJuN6yV4qWIxmOGWUsFY3bbx+eBOGKhVqXheVkjfmVO6k9frhdJ62XtGNkeVlT2cywRmogllY6lewAQ+B6+uKDKMsaQJ7NsqiwNvTfENxDFLlOZwF52mjkTuSOb8r3H1B+OG3D3GklM4jqT+FqJ2W+Gse5n7nQJczRKf2Gq94qQUZTb64iWpGhqZ1iqQY9fdvJpNv1xtxFnQrJo5KUsyafdC7/T0OFdPm0saWjijZTvdlv+uACT0JZQF/ykRCTcAoAl9zblgugrIaeRmLM2/dIseluuBMyfsFMIXRIfe8bYWo51WvhsVuGdNyLiOjmEVKrN27E2AjsF6+OEHG9SrVCUcYZAB2si3Pvtvb4D74lUmlikV4HZJFN0ZTYg+R6YJqqqWqkMtRMZZDa7M1zgZLF9GTGOYe643G18bSM8kZTtG02tYHa3hhe0umU6QreNxfHTuFuDKLMslpaqomKPLGHIVb8/XFXcKNMlalzgkBUUXscEEkuk9snaIA4a+5G9jsduR3xgZJLd6R7XB0liR8sVvGfDtPlDq8ZvF0Nt74UZDw3XcTTmLK0CxpbtppWsqfqfQYCuGGwvWVOTovAGb0mcZetPJGYmp4FgYhuZA5r4dD64b5sQlCBT1l6ZO4wbvM7X53B+dxjLJuDoMjy1YaOSQzA6nmt3mbxt0/bxwd/oU9VCZZqlu31HfQNI9V8f3xmwc/6mkPif3IjiKcpPBFrZlZSx1dT/n3wfw7DTVGXTKSFmWQMlhudvrhR/UKjlyyanErR3Vj3kW2xsdx8Dio4Y0rlvcCozJdGA62OGuvLROgvm1J4Qqb3/2J+LMnnr6YNBdpYblE6m+1vX9sQ8Tz0mZWdWjYGzKwsRjr0OsqO1ADjnpPP+f5wl4vyH26lWtpogtXENwv51/UjFq68QTjW+QGtwSZrpaeromRqMVBcFR+IEMbW94HxBt64HyrhWGoiaSfMKiI8gFhV9+m4bAdM0kc3YzqU7QAgnDiijkhZkkFmEn0xUuR1HCsN3N8oyO0pSvmkkgXcLp0XPmb+eHUMNBC0gcst2uNEg/+sAkjlffHlrDrgByIwVzm1RM1RI8sltTHoLAeWMA2k/G2PrbWGOkcJ8PUT5JFLUUaStVx3k1k3IuSAN9unLGgnJjrrLnBObI+qQAi+CZ17ndsLDww54s4WnyOp9qpopHy8kEMe8Y79G/Q9fXACUss8d0jJB68sTdgKlThiqOTTc2uL47XwOcrqMhpE1tqnp1Wazt3WXb0B+WONZfSvV1sFIvdeWVYwfAk2x3iDJ6Sky2lijMtkRY0RX0B/M2535nCbz1HeOcJ2Tf9UXhgyYxx0skysVRZWFwhv7xPjtYeuDf6XUSUOSx1cuzSpdLm2q5u1vOwA+AxU19JDLlE8Qpo5omiN4XGzi2w8sTnBss2SUs1NLTusBlHZRO92Qablb9bE28xhKnFyMbWbZapWqdLKyFWG1sD1lSaWdGQn8buhBvcgf58sYwtSMgEWqJixIU9L7/vgHNJQM4gWVriOLUum4NyeZAPkPmcRj1Io7hmY5Jl/EEkceYUomIubXIIA8bEE8+XngPMrcPIsMGXqImIQMdwq9AAfvg2jgkiysRSVDSVZVlEzMQS1jY+nW2FiRPURT0VfJNUSIBeWV2O4vyBJ5DTe3+7xwp7CVxT3Log0ch1BYqiOMA1E41A79Ln9sEJmNJL+HHULqbYG98L84y+kjq4Gq6WqdXQDXFEXUEG29rnw6dcNKPK8tkhAgUgm9jcH4fxzx0qzzQNOHd/E5QRFmnD65pqjh0JU00hYXGzo25B9D98ZTZKyUqMju00OzJe4K+Rt0w8rBJR5hFULvYAMf8AcOowSxjkIeM3RjcG3T/Pthdy/c6P49uTFSepFEd715Y+MbnmMN86y1l/6qAdwkllA5eeEQQ3JBtfGadIqROb2LuFBAubXJsBilk40zSJI4aVoYIYlVFRYwdgLczhZVZFV0kXby76dyqo2w9SBgCON31SaSYwdyFJA9TjaZyhyX1LSDjislhlFTSQSqyhQpFl5b+oPhjLh7I2zuOoqGm9nhWUqscYvba9hc7AXthBTUlVNFqp6aeRB+ZI2YfMDFZwPFmtK9QZKGoWlkVWVpIyoLBgDYn/AI3Pwwmw4p4zRWebgPPvDXCj0PEcslYoeKFe0ga3dLE2BI8vvbHQw5zGSCFJTG9nNwtrWUAWB/uwnjrHjl1iBZhuGBfSBy62PUHbzw9pYUip1eMO17MFjs7DVvzPIb4ysxb3HtWKz1NczqnoqQhSFYC3O9sSXB1VJXVVazuHEdS1mF++CL3PjiirKcmY1E8LygDdFXVq5c9x9sLcjDqWnqI0g7WV2WEADQnIA22vcE4inuV+pQU9HRz1XZy0cJst7aORN9/vhTm6R0+eQqsZ0qoYFfy2I2+uPEucGhrpZKfSzpGGIBvqFzYH1N8eoJxW19TMw7spCxE87KLketyflg2MAsKA7sMpWV6wskNVpW3uhW1MQeY5232O2HUjQpTSVJpTHI57wZh+UWBJ5Db74UZVGlPWsz6miDEOoPIGzBrdbG49PTD6vaCSA00dmiUdpIwBI23A87mx9B54g4shZR3KsTyAMVwSzPSGWVQhLalXwBtzwHWdlTua1jpjayzb2uOjeo8cGQyJVRTFWOgqVS/5iRuR5cvlhHJP2sM1Mx2MJZr+e+HeDYSmTnfkax8gYfcZ1UCVqtA8tpUsWKgd4HkfjhJ7WctqHpKq4Rtw56ef7480FbVmloqqKNZUiPYT9WCXIBPiOR+Bx5zi07oXv2gNtuY8DjXcyleMn4jxna75NwD/AHHd1ZCb7BRpYHnhJX5CTPemKqCLlSTYHyx8p3koSAA0sEinVGnOM9bYYCu7qutirDYnGLr7npDWJG1NPFpIaAlf+Nj9L4xyetgyOSVqYSxCXdwkZN9uq9eeLCSljsQGdb7XU7jC2XK5on1tUGeG9yJS1x6b2+2NbKGGTiqxU7G2VcS0E8CELMrhbXSJhf4AYcUcq5gv4U0kRIO0q8/EWPliLZqEsEjhbWfzEW/XBuXxVNNKJaebuN76MSdQsRb64ztRg0Ri2A+4+myGgkmUmqNvzBBbV4jBdXWUmXUndZI41Gnurb5Dr8MTpMzFRLWTm2wCgKP3+uNAkaMG0kvy1Ekn588AUGQ2A+4Hm3ENXMG9gFSxJAQvTlI9z1uARjef2iijRGGmIbF3Ww2HO+Nagh49A1Agj82J9sjNTWGprKqWacnVqZzt5Dwwfgh+SbaZavL586oQ8qqupY9rsUuFv5cjbzOGmX1atTqDHaJgO64C2IA5G432wKlL2NO0CM1rk2Y3APja2GfDVXRVD+wSUpWeFLmRQLEfzhFtDsP1jRYqjuNMomkFTGZIy6A3Eh328D++H2d1PZ5XLDqVIGB1atu6fyjy6emBqOgaEiSGYxs3eAUbb+Pr6YU1U+YZZJI8jw1ag6vxAQ3z3v67YrUpUFD7MoxDsCPqecvqWdjKgOlN1BQ989PhhDFl9bTZnOZGkZZy6xqQLBL90X1dBbp0xR0uZJm+XCqEZTSQNB8b+XTbHyeCCoeKOojO5AGljbf5eGBSx8ezh72VupHkgHcwyYShzLLmvSgSDV30U22OGFOTPULUa1iij2kilTmx8T18sUgpIxHZVGhdiCcK88yxJkjijPZktqJBPQfzjQXLnubfErWpeA+55nCkWiXUq7EqOmAZypKqoAVRsCL4ybKa+CMNTV7IB0Y3/TG4TMERQ8VGxtzDsL/+uIZpAI9T/9k=">
            <a:hlinkClick r:id="rId7"/>
          </p:cNvPr>
          <p:cNvSpPr>
            <a:spLocks noChangeAspect="1" noChangeArrowheads="1"/>
          </p:cNvSpPr>
          <p:nvPr userDrawn="1"/>
        </p:nvSpPr>
        <p:spPr bwMode="auto">
          <a:xfrm>
            <a:off x="76200" y="-427038"/>
            <a:ext cx="1343025" cy="895351"/>
          </a:xfrm>
          <a:prstGeom prst="rect">
            <a:avLst/>
          </a:prstGeom>
          <a:noFill/>
        </p:spPr>
        <p:txBody>
          <a:bodyPr/>
          <a:lstStyle/>
          <a:p>
            <a:pPr>
              <a:defRPr/>
            </a:pPr>
            <a:endParaRPr lang="en-US"/>
          </a:p>
        </p:txBody>
      </p:sp>
      <p:sp>
        <p:nvSpPr>
          <p:cNvPr id="10" name="AutoShape 14" descr="data:image/jpg;base64,/9j/4AAQSkZJRgABAQAAAQABAAD/2wBDAAkGBwgHBgkIBwgKCgkLDRYPDQwMDRsUFRAWIB0iIiAdHx8kKDQsJCYxJx8fLT0tMTU3Ojo6Iys/RD84QzQ5Ojf/2wBDAQoKCg0MDRoPDxo3JR8lNzc3Nzc3Nzc3Nzc3Nzc3Nzc3Nzc3Nzc3Nzc3Nzc3Nzc3Nzc3Nzc3Nzc3Nzc3Nzc3Nzf/wAARCABeAI0DASIAAhEBAxEB/8QAGgAAAwEBAQEAAAAAAAAAAAAABAUGAwcCAf/EADoQAAIBAgQDBQYFAwMFAAAAAAECAwQRAAUSIQYxQRMiUWFxFDKBkaGxI0LB0eEHcvAVUmIkM4Ki0v/EABoBAAIDAQEAAAAAAAAAAAAAAAEDAAIEBQb/xAAlEQACAwACAgICAgMAAAAAAAABAgADERIhBDETQQUiI2EyoeH/2gAMAwEAAhEDEQA/AIqnqld42aWEFAb6oibX+ONM2likNKITCwIO8S2IPnhfSxzMSYonYD3thY326+mDQnaPCKoCyLcKygX6fHAzuaORK5C/aDFS0vYMrOJL+Nha2GE+c07hYphV06qQjPE3Meo6eWM8ny3LeyU1gaNmYkOJCo8bYdVWVZaTEKANNFHcsTJdW2vz39b+WCTCqnJ8oHpmymqaliWKMzKukCwuNIvhNWFo8uqVbbSlh/nwxTV1LBQ5RIKfcSukpIJsSbHb4AYm+IYJqjKwlOTrqXRbrbxF/pfA0DuWYH0JPR5lTJeNnJvsSqkj6YpstrZUpAsdRqpmNwB1HhfBaf05yyejjMU9RBISNTE67/A4VJlYyTOKmgiLTUvZJIrMbEEkj9Dii2q5wSprdOzKOlzUgG52Bbbytg9c21yxoGGzDrz2OJMv2eoLcDzJxvBIWl1HewvscM4yfIZSvXztGVjkCIQdwO8B4Xx6bMI4ZWgAsykaRa/h/OEi1DIO6Gt/d/GA2errMxWKjiMkzAM5J2Rb8z+w3NjgEADTDz3oS7pZwgdb3tqPTxGFNQ7JS00saXl7bUoHWynphVJndRlOYtBm0aRo+yOl7ut/e3+3TG9W9YuXU0lCRJeUqFvzUqCDy9MBWB9Qto9zxSZrmYqzF/p0KSTOO+CQPInqcSfFs9ctTBPVvMGeRgQqbAi23rbp4YsqGqzSaMmSeKNiCQrC97f+OAK2tbMXpIngEvs8usgqNOu1rbcwAD88RxsNdjV9qe4HwVLFUIYVjncIPxZHgBQW5A97y+pxUo6SljKKYHpaI7jHt8tkyOlSWJX7CoJeQQgd1zzuD06YAoc1jVXGqpO491Afnig0SwYMJzmGppoiD2MgYL3ishF+uCYCtfVxiEFQi3vJ3uW/jtgCGlMlvxIgW6FuW2DssYU1TMrGPUYmRSD1IYYbkRpjWOt9ioaSTsEkUSi6Pv8AlHnz+GGNfxNl1Y0KSx1EMAbTJEAQD/dbmPLGFBHp7NJaN6lVXUTGNek7DmOY54XcQ11A1DO1PRzRzu3dlfYbsL7eNrjAwS/IgSsz2sp0yaNaioiWRhGQrOAbWB5XwoizrKp5qaijlEsha7aVNgAPHqcc/c3GPlMZaSaOpi/7uvueg5/PlirjVIgFmMDOs0SUqRy02XZ1NEJNNiZtRXc30hr288KM97BaoQe0ipniUdrI9tRG9uXqcI5uJKSop44Y4i0zafwrJpDjrq5i/h44RVjzPUe21GoSFyh2t5jCKkIbTHW2KVwSliBWINcAaj8N8aqw1d4XFjbfCvJqWozyWOBkbsVPekPui/3xQVPBNVlEfttHOkiLu6Dbu9dibfrhxuUHDFCpiuiYyBV5ggAb2Y4O4PScTzVS1MSxSTdmVY3Y6VHU+d8DVUEdh2dh3esdj6nfC/hXNVy/Na2lqoJXXW0iNGt7XsMC8/pLUL+2xr/UGKqkyeGpq+wEkNQBG0bXLq23K23T5Y3yKSfMeHKNaRg1XS1BBDNYFQAQD8NsJuN6yV4qWIxmOGWUsFY3bbx+eBOGKhVqXheVkjfmVO6k9frhdJ62XtGNkeVlT2cywRmogllY6lewAQ+B6+uKDKMsaQJ7NsqiwNvTfENxDFLlOZwF52mjkTuSOb8r3H1B+OG3D3GklM4jqT+FqJ2W+Gse5n7nQJczRKf2Gq94qQUZTb64iWpGhqZ1iqQY9fdvJpNv1xtxFnQrJo5KUsyafdC7/T0OFdPm0saWjijZTvdlv+uACT0JZQF/ykRCTcAoAl9zblgugrIaeRmLM2/dIseluuBMyfsFMIXRIfe8bYWo51WvhsVuGdNyLiOjmEVKrN27E2AjsF6+OEHG9SrVCUcYZAB2si3Pvtvb4D74lUmlikV4HZJFN0ZTYg+R6YJqqqWqkMtRMZZDa7M1zgZLF9GTGOYe643G18bSM8kZTtG02tYHa3hhe0umU6QreNxfHTuFuDKLMslpaqomKPLGHIVb8/XFXcKNMlalzgkBUUXscEEkuk9snaIA4a+5G9jsduR3xgZJLd6R7XB0liR8sVvGfDtPlDq8ZvF0Nt74UZDw3XcTTmLK0CxpbtppWsqfqfQYCuGGwvWVOTovAGb0mcZetPJGYmp4FgYhuZA5r4dD64b5sQlCBT1l6ZO4wbvM7X53B+dxjLJuDoMjy1YaOSQzA6nmt3mbxt0/bxwd/oU9VCZZqlu31HfQNI9V8f3xmwc/6mkPif3IjiKcpPBFrZlZSx1dT/n3wfw7DTVGXTKSFmWQMlhudvrhR/UKjlyyanErR3Vj3kW2xsdx8Dio4Y0rlvcCozJdGA62OGuvLROgvm1J4Qqb3/2J+LMnnr6YNBdpYblE6m+1vX9sQ8Tz0mZWdWjYGzKwsRjr0OsqO1ADjnpPP+f5wl4vyH26lWtpogtXENwv51/UjFq68QTjW+QGtwSZrpaeromRqMVBcFR+IEMbW94HxBt64HyrhWGoiaSfMKiI8gFhV9+m4bAdM0kc3YzqU7QAgnDiijkhZkkFmEn0xUuR1HCsN3N8oyO0pSvmkkgXcLp0XPmb+eHUMNBC0gcst2uNEg/+sAkjlffHlrDrgByIwVzm1RM1RI8sltTHoLAeWMA2k/G2PrbWGOkcJ8PUT5JFLUUaStVx3k1k3IuSAN9unLGgnJjrrLnBObI+qQAi+CZ17ndsLDww54s4WnyOp9qpopHy8kEMe8Y79G/Q9fXACUss8d0jJB68sTdgKlThiqOTTc2uL47XwOcrqMhpE1tqnp1Wazt3WXb0B+WONZfSvV1sFIvdeWVYwfAk2x3iDJ6Sky2lijMtkRY0RX0B/M2535nCbz1HeOcJ2Tf9UXhgyYxx0skysVRZWFwhv7xPjtYeuDf6XUSUOSx1cuzSpdLm2q5u1vOwA+AxU19JDLlE8Qpo5omiN4XGzi2w8sTnBss2SUs1NLTusBlHZRO92Qablb9bE28xhKnFyMbWbZapWqdLKyFWG1sD1lSaWdGQn8buhBvcgf58sYwtSMgEWqJixIU9L7/vgHNJQM4gWVriOLUum4NyeZAPkPmcRj1Io7hmY5Jl/EEkceYUomIubXIIA8bEE8+XngPMrcPIsMGXqImIQMdwq9AAfvg2jgkiysRSVDSVZVlEzMQS1jY+nW2FiRPURT0VfJNUSIBeWV2O4vyBJ5DTe3+7xwp7CVxT3Log0ch1BYqiOMA1E41A79Ln9sEJmNJL+HHULqbYG98L84y+kjq4Gq6WqdXQDXFEXUEG29rnw6dcNKPK8tkhAgUgm9jcH4fxzx0qzzQNOHd/E5QRFmnD65pqjh0JU00hYXGzo25B9D98ZTZKyUqMju00OzJe4K+Rt0w8rBJR5hFULvYAMf8AcOowSxjkIeM3RjcG3T/Pthdy/c6P49uTFSepFEd715Y+MbnmMN86y1l/6qAdwkllA5eeEQQ3JBtfGadIqROb2LuFBAubXJsBilk40zSJI4aVoYIYlVFRYwdgLczhZVZFV0kXby76dyqo2w9SBgCON31SaSYwdyFJA9TjaZyhyX1LSDjislhlFTSQSqyhQpFl5b+oPhjLh7I2zuOoqGm9nhWUqscYvba9hc7AXthBTUlVNFqp6aeRB+ZI2YfMDFZwPFmtK9QZKGoWlkVWVpIyoLBgDYn/AI3Pwwmw4p4zRWebgPPvDXCj0PEcslYoeKFe0ga3dLE2BI8vvbHQw5zGSCFJTG9nNwtrWUAWB/uwnjrHjl1iBZhuGBfSBy62PUHbzw9pYUip1eMO17MFjs7DVvzPIb4ysxb3HtWKz1NczqnoqQhSFYC3O9sSXB1VJXVVazuHEdS1mF++CL3PjiirKcmY1E8LygDdFXVq5c9x9sLcjDqWnqI0g7WV2WEADQnIA22vcE4inuV+pQU9HRz1XZy0cJst7aORN9/vhTm6R0+eQqsZ0qoYFfy2I2+uPEucGhrpZKfSzpGGIBvqFzYH1N8eoJxW19TMw7spCxE87KLketyflg2MAsKA7sMpWV6wskNVpW3uhW1MQeY5232O2HUjQpTSVJpTHI57wZh+UWBJ5Db74UZVGlPWsz6miDEOoPIGzBrdbG49PTD6vaCSA00dmiUdpIwBI23A87mx9B54g4shZR3KsTyAMVwSzPSGWVQhLalXwBtzwHWdlTua1jpjayzb2uOjeo8cGQyJVRTFWOgqVS/5iRuR5cvlhHJP2sM1Mx2MJZr+e+HeDYSmTnfkax8gYfcZ1UCVqtA8tpUsWKgd4HkfjhJ7WctqHpKq4Rtw56ef7480FbVmloqqKNZUiPYT9WCXIBPiOR+Bx5zi07oXv2gNtuY8DjXcyleMn4jxna75NwD/AHHd1ZCb7BRpYHnhJX5CTPemKqCLlSTYHyx8p3koSAA0sEinVGnOM9bYYCu7qutirDYnGLr7npDWJG1NPFpIaAlf+Nj9L4xyetgyOSVqYSxCXdwkZN9uq9eeLCSljsQGdb7XU7jC2XK5on1tUGeG9yJS1x6b2+2NbKGGTiqxU7G2VcS0E8CELMrhbXSJhf4AYcUcq5gv4U0kRIO0q8/EWPliLZqEsEjhbWfzEW/XBuXxVNNKJaebuN76MSdQsRb64ztRg0Ri2A+4+myGgkmUmqNvzBBbV4jBdXWUmXUndZI41Gnurb5Dr8MTpMzFRLWTm2wCgKP3+uNAkaMG0kvy1Ekn588AUGQ2A+4Hm3ENXMG9gFSxJAQvTlI9z1uARjef2iijRGGmIbF3Ww2HO+Nagh49A1Agj82J9sjNTWGprKqWacnVqZzt5Dwwfgh+SbaZavL586oQ8qqupY9rsUuFv5cjbzOGmX1atTqDHaJgO64C2IA5G432wKlL2NO0CM1rk2Y3APja2GfDVXRVD+wSUpWeFLmRQLEfzhFtDsP1jRYqjuNMomkFTGZIy6A3Eh328D++H2d1PZ5XLDqVIGB1atu6fyjy6emBqOgaEiSGYxs3eAUbb+Pr6YU1U+YZZJI8jw1ag6vxAQ3z3v67YrUpUFD7MoxDsCPqecvqWdjKgOlN1BQ989PhhDFl9bTZnOZGkZZy6xqQLBL90X1dBbp0xR0uZJm+XCqEZTSQNB8b+XTbHyeCCoeKOojO5AGljbf5eGBSx8ezh72VupHkgHcwyYShzLLmvSgSDV30U22OGFOTPULUa1iij2kilTmx8T18sUgpIxHZVGhdiCcK88yxJkjijPZktqJBPQfzjQXLnubfErWpeA+55nCkWiXUq7EqOmAZypKqoAVRsCL4ybKa+CMNTV7IB0Y3/TG4TMERQ8VGxtzDsL/+uIZpAI9T/9k=">
            <a:hlinkClick r:id="rId7"/>
          </p:cNvPr>
          <p:cNvSpPr>
            <a:spLocks noChangeAspect="1" noChangeArrowheads="1"/>
          </p:cNvSpPr>
          <p:nvPr userDrawn="1"/>
        </p:nvSpPr>
        <p:spPr bwMode="auto">
          <a:xfrm>
            <a:off x="76200" y="-427038"/>
            <a:ext cx="1343025" cy="895351"/>
          </a:xfrm>
          <a:prstGeom prst="rect">
            <a:avLst/>
          </a:prstGeom>
          <a:noFill/>
        </p:spPr>
        <p:txBody>
          <a:bodyPr/>
          <a:lstStyle/>
          <a:p>
            <a:pPr>
              <a:defRPr/>
            </a:pPr>
            <a:endParaRPr lang="en-US"/>
          </a:p>
        </p:txBody>
      </p:sp>
      <p:pic>
        <p:nvPicPr>
          <p:cNvPr id="11" name="Picture 20" descr="http://photos2.fotosearch.com/bthumb/PID/PID002/IN01718.jpg"/>
          <p:cNvPicPr>
            <a:picLocks noChangeAspect="1" noChangeArrowheads="1"/>
          </p:cNvPicPr>
          <p:nvPr userDrawn="1"/>
        </p:nvPicPr>
        <p:blipFill>
          <a:blip r:embed="rId8"/>
          <a:srcRect/>
          <a:stretch>
            <a:fillRect/>
          </a:stretch>
        </p:blipFill>
        <p:spPr bwMode="auto">
          <a:xfrm>
            <a:off x="1544638" y="279400"/>
            <a:ext cx="1511300" cy="1004888"/>
          </a:xfrm>
          <a:prstGeom prst="rect">
            <a:avLst/>
          </a:prstGeom>
          <a:noFill/>
          <a:ln w="9525">
            <a:noFill/>
            <a:miter lim="800000"/>
            <a:headEnd/>
            <a:tailEnd/>
          </a:ln>
        </p:spPr>
      </p:pic>
      <p:pic>
        <p:nvPicPr>
          <p:cNvPr id="12" name="Picture 22" descr="http://photos3.fotosearch.com/bthumb/OJO/OJO205/pe0065719.jpg"/>
          <p:cNvPicPr>
            <a:picLocks noChangeAspect="1" noChangeArrowheads="1"/>
          </p:cNvPicPr>
          <p:nvPr userDrawn="1"/>
        </p:nvPicPr>
        <p:blipFill>
          <a:blip r:embed="rId9"/>
          <a:srcRect/>
          <a:stretch>
            <a:fillRect/>
          </a:stretch>
        </p:blipFill>
        <p:spPr bwMode="auto">
          <a:xfrm>
            <a:off x="4646613" y="285750"/>
            <a:ext cx="1511300" cy="1004888"/>
          </a:xfrm>
          <a:prstGeom prst="rect">
            <a:avLst/>
          </a:prstGeom>
          <a:noFill/>
          <a:ln w="9525">
            <a:noFill/>
            <a:miter lim="800000"/>
            <a:headEnd/>
            <a:tailEnd/>
          </a:ln>
        </p:spPr>
      </p:pic>
      <p:sp>
        <p:nvSpPr>
          <p:cNvPr id="13" name="Rectangle 7"/>
          <p:cNvSpPr>
            <a:spLocks noChangeArrowheads="1"/>
          </p:cNvSpPr>
          <p:nvPr userDrawn="1"/>
        </p:nvSpPr>
        <p:spPr bwMode="auto">
          <a:xfrm rot="5400000">
            <a:off x="4429125" y="-3143250"/>
            <a:ext cx="285750" cy="9144000"/>
          </a:xfrm>
          <a:prstGeom prst="rect">
            <a:avLst/>
          </a:prstGeom>
          <a:gradFill rotWithShape="1">
            <a:gsLst>
              <a:gs pos="0">
                <a:srgbClr val="A50021"/>
              </a:gs>
              <a:gs pos="100000">
                <a:srgbClr val="B2B2B2"/>
              </a:gs>
            </a:gsLst>
            <a:lin ang="5400000" scaled="1"/>
          </a:gradFill>
          <a:ln w="9525">
            <a:noFill/>
            <a:miter lim="800000"/>
            <a:headEnd/>
            <a:tailEnd/>
          </a:ln>
        </p:spPr>
        <p:txBody>
          <a:bodyPr wrap="none" anchor="ctr"/>
          <a:lstStyle/>
          <a:p>
            <a:pPr>
              <a:defRPr/>
            </a:pPr>
            <a:endParaRPr lang="en-NZ" sz="1800"/>
          </a:p>
        </p:txBody>
      </p:sp>
      <p:sp>
        <p:nvSpPr>
          <p:cNvPr id="14" name="Rectangle 7"/>
          <p:cNvSpPr>
            <a:spLocks noChangeArrowheads="1"/>
          </p:cNvSpPr>
          <p:nvPr userDrawn="1"/>
        </p:nvSpPr>
        <p:spPr bwMode="auto">
          <a:xfrm rot="5400000">
            <a:off x="4429125" y="-4429125"/>
            <a:ext cx="285750" cy="9144000"/>
          </a:xfrm>
          <a:prstGeom prst="rect">
            <a:avLst/>
          </a:prstGeom>
          <a:gradFill rotWithShape="1">
            <a:gsLst>
              <a:gs pos="0">
                <a:srgbClr val="A50021"/>
              </a:gs>
              <a:gs pos="100000">
                <a:srgbClr val="B2B2B2"/>
              </a:gs>
            </a:gsLst>
            <a:lin ang="5400000" scaled="1"/>
          </a:gradFill>
          <a:ln w="9525">
            <a:noFill/>
            <a:miter lim="800000"/>
            <a:headEnd/>
            <a:tailEnd/>
          </a:ln>
        </p:spPr>
        <p:txBody>
          <a:bodyPr wrap="none" anchor="ctr"/>
          <a:lstStyle/>
          <a:p>
            <a:pPr>
              <a:defRPr/>
            </a:pPr>
            <a:endParaRPr lang="en-NZ" sz="1800"/>
          </a:p>
        </p:txBody>
      </p:sp>
      <p:sp>
        <p:nvSpPr>
          <p:cNvPr id="6146" name="Rectangle 2"/>
          <p:cNvSpPr>
            <a:spLocks noGrp="1" noChangeArrowheads="1"/>
          </p:cNvSpPr>
          <p:nvPr>
            <p:ph type="ctrTitle"/>
          </p:nvPr>
        </p:nvSpPr>
        <p:spPr>
          <a:xfrm>
            <a:off x="685800" y="1989138"/>
            <a:ext cx="7772400" cy="1470025"/>
          </a:xfrm>
        </p:spPr>
        <p:txBody>
          <a:bodyPr/>
          <a:lstStyle>
            <a:lvl1pPr indent="457200">
              <a:defRPr>
                <a:solidFill>
                  <a:srgbClr val="000000"/>
                </a:solidFill>
                <a:ea typeface="Times New Roman" pitchFamily="18" charset="0"/>
                <a:cs typeface="Arial" charset="0"/>
              </a:defRPr>
            </a:lvl1pPr>
          </a:lstStyle>
          <a:p>
            <a:r>
              <a:rPr lang="en-US" dirty="0"/>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5" name="Rectangle 4"/>
          <p:cNvSpPr>
            <a:spLocks noGrp="1" noChangeArrowheads="1"/>
          </p:cNvSpPr>
          <p:nvPr>
            <p:ph type="dt" sz="half" idx="10"/>
          </p:nvPr>
        </p:nvSpPr>
        <p:spPr/>
        <p:txBody>
          <a:bodyPr/>
          <a:lstStyle>
            <a:lvl1pPr>
              <a:defRPr/>
            </a:lvl1pPr>
          </a:lstStyle>
          <a:p>
            <a:pPr>
              <a:defRPr/>
            </a:pPr>
            <a:fld id="{4856DBBB-DC53-4455-8746-820D7F6E71C1}" type="datetime1">
              <a:rPr lang="en-US"/>
              <a:pPr>
                <a:defRPr/>
              </a:pPr>
              <a:t>8/29/2012</a:t>
            </a:fld>
            <a:endParaRPr lang="en-US"/>
          </a:p>
        </p:txBody>
      </p:sp>
      <p:sp>
        <p:nvSpPr>
          <p:cNvPr id="16" name="Rectangle 5"/>
          <p:cNvSpPr>
            <a:spLocks noGrp="1" noChangeArrowheads="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fld id="{2B4D1125-9180-4E2D-8CD7-75A759E2F6F2}"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62D2E5-BDAD-432C-8C89-7958F835E77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00250" cy="596265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84213" y="274638"/>
            <a:ext cx="5849937" cy="5962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fld id="{D2AEC8CF-CB79-4CD0-A2E1-09418F68B2CC}"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440C037-D667-4B34-97FF-C3B48DEAA9D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NZ"/>
          </a:p>
        </p:txBody>
      </p:sp>
      <p:sp>
        <p:nvSpPr>
          <p:cNvPr id="3" name="Table Placeholder 2"/>
          <p:cNvSpPr>
            <a:spLocks noGrp="1"/>
          </p:cNvSpPr>
          <p:nvPr>
            <p:ph type="tbl" idx="1"/>
          </p:nvPr>
        </p:nvSpPr>
        <p:spPr>
          <a:xfrm>
            <a:off x="684213" y="1092200"/>
            <a:ext cx="8002587" cy="5145088"/>
          </a:xfrm>
        </p:spPr>
        <p:txBody>
          <a:bodyPr/>
          <a:lstStyle/>
          <a:p>
            <a:pPr lvl="0"/>
            <a:endParaRPr lang="en-NZ" noProof="0" smtClean="0"/>
          </a:p>
        </p:txBody>
      </p:sp>
      <p:sp>
        <p:nvSpPr>
          <p:cNvPr id="4" name="Rectangle 4"/>
          <p:cNvSpPr>
            <a:spLocks noGrp="1" noChangeArrowheads="1"/>
          </p:cNvSpPr>
          <p:nvPr>
            <p:ph type="dt" sz="half" idx="10"/>
          </p:nvPr>
        </p:nvSpPr>
        <p:spPr>
          <a:ln/>
        </p:spPr>
        <p:txBody>
          <a:bodyPr/>
          <a:lstStyle>
            <a:lvl1pPr>
              <a:defRPr/>
            </a:lvl1pPr>
          </a:lstStyle>
          <a:p>
            <a:pPr>
              <a:defRPr/>
            </a:pPr>
            <a:fld id="{F657741F-B607-464B-9F5E-B550D66FE682}"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AC3A07-E619-4ED5-9494-A97D4371CCA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NZ"/>
          </a:p>
        </p:txBody>
      </p:sp>
      <p:sp>
        <p:nvSpPr>
          <p:cNvPr id="3" name="Chart Placeholder 2"/>
          <p:cNvSpPr>
            <a:spLocks noGrp="1"/>
          </p:cNvSpPr>
          <p:nvPr>
            <p:ph type="chart" idx="1"/>
          </p:nvPr>
        </p:nvSpPr>
        <p:spPr>
          <a:xfrm>
            <a:off x="684213" y="1092200"/>
            <a:ext cx="8002587" cy="5145088"/>
          </a:xfrm>
        </p:spPr>
        <p:txBody>
          <a:bodyPr/>
          <a:lstStyle/>
          <a:p>
            <a:pPr lvl="0"/>
            <a:endParaRPr lang="en-NZ" noProof="0" smtClean="0"/>
          </a:p>
        </p:txBody>
      </p:sp>
      <p:sp>
        <p:nvSpPr>
          <p:cNvPr id="4" name="Rectangle 4"/>
          <p:cNvSpPr>
            <a:spLocks noGrp="1" noChangeArrowheads="1"/>
          </p:cNvSpPr>
          <p:nvPr>
            <p:ph type="dt" sz="half" idx="10"/>
          </p:nvPr>
        </p:nvSpPr>
        <p:spPr>
          <a:ln/>
        </p:spPr>
        <p:txBody>
          <a:bodyPr/>
          <a:lstStyle>
            <a:lvl1pPr>
              <a:defRPr/>
            </a:lvl1pPr>
          </a:lstStyle>
          <a:p>
            <a:pPr>
              <a:defRPr/>
            </a:pPr>
            <a:fld id="{014D048A-DDD8-42C5-A2E2-112DBF6C3F62}"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2FEE83-22A3-45D4-9CFC-E6F0B7B62B7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4655170-AC39-451A-B28C-556E33400AD8}"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A2EA2-C991-44C4-BF5E-C34F55A93C0F}" type="slidenum">
              <a:rPr lang="en-US"/>
              <a:pPr>
                <a:defRPr/>
              </a:pPr>
              <a:t>‹#›</a:t>
            </a:fld>
            <a:endParaRPr lang="en-US"/>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4213" y="274638"/>
            <a:ext cx="8002587" cy="5619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4213" y="1092200"/>
            <a:ext cx="3924300" cy="5145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0913" y="1092200"/>
            <a:ext cx="3925887" cy="24955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0913" y="3740150"/>
            <a:ext cx="3925887" cy="24971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fld id="{FC08BB2C-1F84-479C-A91D-FFA348418E9C}" type="datetime1">
              <a:rPr lang="en-US"/>
              <a:pPr>
                <a:defRPr/>
              </a:pPr>
              <a:t>8/29/2012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1B64F44-83AF-47B7-9490-EF497BAB7E6D}" type="slidenum">
              <a:rPr lang="en-US"/>
              <a:pPr>
                <a:defRPr/>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Rectangle 6"/>
          <p:cNvSpPr>
            <a:spLocks noGrp="1" noChangeArrowheads="1"/>
          </p:cNvSpPr>
          <p:nvPr>
            <p:ph type="sldNum" sz="quarter" idx="11"/>
          </p:nvPr>
        </p:nvSpPr>
        <p:spPr/>
        <p:txBody>
          <a:bodyPr/>
          <a:lstStyle>
            <a:lvl1pPr>
              <a:defRPr/>
            </a:lvl1pPr>
          </a:lstStyle>
          <a:p>
            <a:pPr>
              <a:defRPr/>
            </a:pPr>
            <a:fld id="{15739B21-B3D8-4B6D-B9F9-A3674B931BB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D6CF962-6D05-4CE3-8809-44A37A6DA232}" type="datetime1">
              <a:rPr lang="en-US"/>
              <a:pPr>
                <a:defRPr/>
              </a:pPr>
              <a:t>8/29/2012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F32B61-E4D5-4C7C-8FCD-C0D2C5C651B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84213" y="1092200"/>
            <a:ext cx="3924300"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760913" y="1092200"/>
            <a:ext cx="3925887" cy="5145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fld id="{804249F2-FCF6-46CD-8944-0AE8A4B71220}" type="datetime1">
              <a:rPr lang="en-US"/>
              <a:pPr>
                <a:defRPr/>
              </a:pPr>
              <a:t>8/29/2012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CDD6841-0172-41EA-8363-692B61A74C4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fld id="{9BA96748-C0BE-4DF9-928F-065FBF4F71FB}" type="datetime1">
              <a:rPr lang="en-US"/>
              <a:pPr>
                <a:defRPr/>
              </a:pPr>
              <a:t>8/29/2012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A2D8F21-B844-4DA2-91B5-4D94FC8329C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fld id="{22C3A6EE-5FFF-44EE-AAA3-884A48D12F2B}" type="datetime1">
              <a:rPr lang="en-US"/>
              <a:pPr>
                <a:defRPr/>
              </a:pPr>
              <a:t>8/29/2012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6382538-4827-41C2-8E0C-2640AFB316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53E009C-614A-4085-B015-CA031C994F0B}" type="datetime1">
              <a:rPr lang="en-US"/>
              <a:pPr>
                <a:defRPr/>
              </a:pPr>
              <a:t>8/29/2012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45FD07D-9AE9-4D52-AED4-3093ECEC3C3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43C98B3-49D4-4457-B847-C4DC54DF7898}" type="datetime1">
              <a:rPr lang="en-US"/>
              <a:pPr>
                <a:defRPr/>
              </a:pPr>
              <a:t>8/29/2012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E39E4B-3469-4E78-B110-C7857993EC5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6DB83A4-FDD0-429D-990D-8280D2DE94C9}" type="datetime1">
              <a:rPr lang="en-US"/>
              <a:pPr>
                <a:defRPr/>
              </a:pPr>
              <a:t>8/29/2012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655B3D8-8239-415B-A351-D0D5B061A16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4213" y="274638"/>
            <a:ext cx="8002587"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4213" y="1092200"/>
            <a:ext cx="8002587" cy="5145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fld id="{46A01ACD-D4C5-4188-9ABA-070FA7608C82}" type="datetime1">
              <a:rPr lang="en-US"/>
              <a:pPr>
                <a:defRPr/>
              </a:pPr>
              <a:t>8/29/2012</a:t>
            </a:fld>
            <a:endParaRPr lang="en-US"/>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5126" name="Rectangle 6"/>
          <p:cNvSpPr>
            <a:spLocks noGrp="1" noChangeArrowheads="1"/>
          </p:cNvSpPr>
          <p:nvPr>
            <p:ph type="sldNum" sz="quarter" idx="4"/>
          </p:nvPr>
        </p:nvSpPr>
        <p:spPr bwMode="auto">
          <a:xfrm>
            <a:off x="7034213" y="658177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100">
                <a:latin typeface="Arial" charset="0"/>
              </a:defRPr>
            </a:lvl1pPr>
          </a:lstStyle>
          <a:p>
            <a:pPr>
              <a:defRPr/>
            </a:pPr>
            <a:fld id="{F69C540F-CF98-4159-BC0D-C1CF0803CBCD}" type="slidenum">
              <a:rPr lang="en-US"/>
              <a:pPr>
                <a:defRPr/>
              </a:pPr>
              <a:t>‹#›</a:t>
            </a:fld>
            <a:endParaRPr lang="en-US"/>
          </a:p>
        </p:txBody>
      </p:sp>
      <p:sp>
        <p:nvSpPr>
          <p:cNvPr id="5127" name="Rectangle 7"/>
          <p:cNvSpPr>
            <a:spLocks noChangeArrowheads="1"/>
          </p:cNvSpPr>
          <p:nvPr/>
        </p:nvSpPr>
        <p:spPr bwMode="auto">
          <a:xfrm>
            <a:off x="0" y="0"/>
            <a:ext cx="539750" cy="6858000"/>
          </a:xfrm>
          <a:prstGeom prst="rect">
            <a:avLst/>
          </a:prstGeom>
          <a:gradFill rotWithShape="1">
            <a:gsLst>
              <a:gs pos="0">
                <a:srgbClr val="A50021"/>
              </a:gs>
              <a:gs pos="100000">
                <a:srgbClr val="B2B2B2"/>
              </a:gs>
            </a:gsLst>
            <a:lin ang="5400000" scaled="1"/>
          </a:gradFill>
          <a:ln w="9525">
            <a:noFill/>
            <a:miter lim="800000"/>
            <a:headEnd/>
            <a:tailEnd/>
          </a:ln>
        </p:spPr>
        <p:txBody>
          <a:bodyPr wrap="none" anchor="ctr"/>
          <a:lstStyle/>
          <a:p>
            <a:pPr>
              <a:defRPr/>
            </a:pPr>
            <a:endParaRPr lang="en-NZ" sz="180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4" r:id="rId3"/>
    <p:sldLayoutId id="2147483663" r:id="rId4"/>
    <p:sldLayoutId id="2147483662" r:id="rId5"/>
    <p:sldLayoutId id="2147483661" r:id="rId6"/>
    <p:sldLayoutId id="2147483660" r:id="rId7"/>
    <p:sldLayoutId id="2147483659" r:id="rId8"/>
    <p:sldLayoutId id="2147483658" r:id="rId9"/>
    <p:sldLayoutId id="2147483657" r:id="rId10"/>
    <p:sldLayoutId id="2147483656" r:id="rId11"/>
    <p:sldLayoutId id="2147483655" r:id="rId12"/>
    <p:sldLayoutId id="2147483654" r:id="rId13"/>
    <p:sldLayoutId id="2147483653" r:id="rId14"/>
    <p:sldLayoutId id="2147483652" r:id="rId15"/>
  </p:sldLayoutIdLst>
  <p:transition>
    <p:wipe dir="r"/>
  </p:transition>
  <p:timing>
    <p:tnLst>
      <p:par>
        <p:cTn id="1" dur="indefinite" restart="never" nodeType="tmRoot"/>
      </p:par>
    </p:tnLst>
  </p:timing>
  <p:hf hdr="0" ftr="0" dt="0"/>
  <p:txStyles>
    <p:titleStyle>
      <a:lvl1pPr algn="ctr" rtl="0" eaLnBrk="0" fontAlgn="base" hangingPunct="0">
        <a:spcBef>
          <a:spcPct val="0"/>
        </a:spcBef>
        <a:spcAft>
          <a:spcPct val="0"/>
        </a:spcAft>
        <a:defRPr sz="2800">
          <a:solidFill>
            <a:schemeClr val="tx2"/>
          </a:solidFill>
          <a:latin typeface="+mj-lt"/>
          <a:ea typeface="+mj-ea"/>
          <a:cs typeface="+mj-cs"/>
        </a:defRPr>
      </a:lvl1pPr>
      <a:lvl2pPr algn="ctr" rtl="0" eaLnBrk="0" fontAlgn="base" hangingPunct="0">
        <a:spcBef>
          <a:spcPct val="0"/>
        </a:spcBef>
        <a:spcAft>
          <a:spcPct val="0"/>
        </a:spcAft>
        <a:defRPr sz="2800">
          <a:solidFill>
            <a:schemeClr val="tx2"/>
          </a:solidFill>
          <a:latin typeface="Arial" charset="0"/>
        </a:defRPr>
      </a:lvl2pPr>
      <a:lvl3pPr algn="ctr" rtl="0" eaLnBrk="0" fontAlgn="base" hangingPunct="0">
        <a:spcBef>
          <a:spcPct val="0"/>
        </a:spcBef>
        <a:spcAft>
          <a:spcPct val="0"/>
        </a:spcAft>
        <a:defRPr sz="2800">
          <a:solidFill>
            <a:schemeClr val="tx2"/>
          </a:solidFill>
          <a:latin typeface="Arial" charset="0"/>
        </a:defRPr>
      </a:lvl3pPr>
      <a:lvl4pPr algn="ctr" rtl="0" eaLnBrk="0" fontAlgn="base" hangingPunct="0">
        <a:spcBef>
          <a:spcPct val="0"/>
        </a:spcBef>
        <a:spcAft>
          <a:spcPct val="0"/>
        </a:spcAft>
        <a:defRPr sz="2800">
          <a:solidFill>
            <a:schemeClr val="tx2"/>
          </a:solidFill>
          <a:latin typeface="Arial" charset="0"/>
        </a:defRPr>
      </a:lvl4pPr>
      <a:lvl5pPr algn="ctr" rtl="0" eaLnBrk="0" fontAlgn="base" hangingPunct="0">
        <a:spcBef>
          <a:spcPct val="0"/>
        </a:spcBef>
        <a:spcAft>
          <a:spcPct val="0"/>
        </a:spcAft>
        <a:defRPr sz="2800">
          <a:solidFill>
            <a:schemeClr val="tx2"/>
          </a:solidFill>
          <a:latin typeface="Arial" charset="0"/>
        </a:defRPr>
      </a:lvl5pPr>
      <a:lvl6pPr marL="457200" algn="ctr" rtl="0" fontAlgn="base">
        <a:spcBef>
          <a:spcPct val="0"/>
        </a:spcBef>
        <a:spcAft>
          <a:spcPct val="0"/>
        </a:spcAft>
        <a:defRPr sz="2800">
          <a:solidFill>
            <a:schemeClr val="tx2"/>
          </a:solidFill>
          <a:latin typeface="Arial" charset="0"/>
        </a:defRPr>
      </a:lvl6pPr>
      <a:lvl7pPr marL="914400" algn="ctr" rtl="0" fontAlgn="base">
        <a:spcBef>
          <a:spcPct val="0"/>
        </a:spcBef>
        <a:spcAft>
          <a:spcPct val="0"/>
        </a:spcAft>
        <a:defRPr sz="2800">
          <a:solidFill>
            <a:schemeClr val="tx2"/>
          </a:solidFill>
          <a:latin typeface="Arial" charset="0"/>
        </a:defRPr>
      </a:lvl7pPr>
      <a:lvl8pPr marL="1371600" algn="ctr" rtl="0" fontAlgn="base">
        <a:spcBef>
          <a:spcPct val="0"/>
        </a:spcBef>
        <a:spcAft>
          <a:spcPct val="0"/>
        </a:spcAft>
        <a:defRPr sz="2800">
          <a:solidFill>
            <a:schemeClr val="tx2"/>
          </a:solidFill>
          <a:latin typeface="Arial" charset="0"/>
        </a:defRPr>
      </a:lvl8pPr>
      <a:lvl9pPr marL="1828800" algn="ctr" rtl="0" fontAlgn="base">
        <a:spcBef>
          <a:spcPct val="0"/>
        </a:spcBef>
        <a:spcAft>
          <a:spcPct val="0"/>
        </a:spcAft>
        <a:defRPr sz="2800">
          <a:solidFill>
            <a:schemeClr val="tx2"/>
          </a:solidFill>
          <a:latin typeface="Arial" charset="0"/>
        </a:defRPr>
      </a:lvl9pPr>
    </p:titleStyle>
    <p:bodyStyle>
      <a:lvl1pPr marL="342900" indent="-342900" algn="l" rtl="0" eaLnBrk="0" fontAlgn="base" hangingPunct="0">
        <a:spcBef>
          <a:spcPct val="6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60000"/>
        </a:spcBef>
        <a:spcAft>
          <a:spcPct val="0"/>
        </a:spcAft>
        <a:buChar char="–"/>
        <a:defRPr sz="2800">
          <a:solidFill>
            <a:schemeClr val="tx1"/>
          </a:solidFill>
          <a:latin typeface="+mn-lt"/>
        </a:defRPr>
      </a:lvl2pPr>
      <a:lvl3pPr marL="1143000" indent="-228600" algn="l" rtl="0" eaLnBrk="0" fontAlgn="base" hangingPunct="0">
        <a:spcBef>
          <a:spcPct val="60000"/>
        </a:spcBef>
        <a:spcAft>
          <a:spcPct val="0"/>
        </a:spcAft>
        <a:buChar char="•"/>
        <a:defRPr sz="1600">
          <a:solidFill>
            <a:schemeClr val="tx1"/>
          </a:solidFill>
          <a:latin typeface="+mn-lt"/>
        </a:defRPr>
      </a:lvl3pPr>
      <a:lvl4pPr marL="1600200" indent="-228600" algn="l" rtl="0" eaLnBrk="0" fontAlgn="base" hangingPunct="0">
        <a:spcBef>
          <a:spcPct val="60000"/>
        </a:spcBef>
        <a:spcAft>
          <a:spcPct val="0"/>
        </a:spcAft>
        <a:buChar char="–"/>
        <a:defRPr sz="1600">
          <a:solidFill>
            <a:schemeClr val="tx1"/>
          </a:solidFill>
          <a:latin typeface="+mn-lt"/>
        </a:defRPr>
      </a:lvl4pPr>
      <a:lvl5pPr marL="2057400" indent="-228600" algn="l" rtl="0" eaLnBrk="0" fontAlgn="base" hangingPunct="0">
        <a:spcBef>
          <a:spcPct val="60000"/>
        </a:spcBef>
        <a:spcAft>
          <a:spcPct val="0"/>
        </a:spcAft>
        <a:buChar char="»"/>
        <a:defRPr sz="1600">
          <a:solidFill>
            <a:schemeClr val="tx1"/>
          </a:solidFill>
          <a:latin typeface="+mn-lt"/>
        </a:defRPr>
      </a:lvl5pPr>
      <a:lvl6pPr marL="2514600" indent="-228600" algn="l" rtl="0" fontAlgn="base">
        <a:spcBef>
          <a:spcPct val="60000"/>
        </a:spcBef>
        <a:spcAft>
          <a:spcPct val="0"/>
        </a:spcAft>
        <a:buChar char="»"/>
        <a:defRPr sz="1600">
          <a:solidFill>
            <a:schemeClr val="tx1"/>
          </a:solidFill>
          <a:latin typeface="+mn-lt"/>
        </a:defRPr>
      </a:lvl6pPr>
      <a:lvl7pPr marL="2971800" indent="-228600" algn="l" rtl="0" fontAlgn="base">
        <a:spcBef>
          <a:spcPct val="60000"/>
        </a:spcBef>
        <a:spcAft>
          <a:spcPct val="0"/>
        </a:spcAft>
        <a:buChar char="»"/>
        <a:defRPr sz="1600">
          <a:solidFill>
            <a:schemeClr val="tx1"/>
          </a:solidFill>
          <a:latin typeface="+mn-lt"/>
        </a:defRPr>
      </a:lvl7pPr>
      <a:lvl8pPr marL="3429000" indent="-228600" algn="l" rtl="0" fontAlgn="base">
        <a:spcBef>
          <a:spcPct val="60000"/>
        </a:spcBef>
        <a:spcAft>
          <a:spcPct val="0"/>
        </a:spcAft>
        <a:buChar char="»"/>
        <a:defRPr sz="1600">
          <a:solidFill>
            <a:schemeClr val="tx1"/>
          </a:solidFill>
          <a:latin typeface="+mn-lt"/>
        </a:defRPr>
      </a:lvl8pPr>
      <a:lvl9pPr marL="3886200" indent="-228600" algn="l" rtl="0" fontAlgn="base">
        <a:spcBef>
          <a:spcPct val="6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0" y="2133600"/>
            <a:ext cx="9144000" cy="1470025"/>
          </a:xfrm>
        </p:spPr>
        <p:txBody>
          <a:bodyPr/>
          <a:lstStyle/>
          <a:p>
            <a:pPr indent="0" eaLnBrk="1" hangingPunct="1"/>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600" b="1" smtClean="0">
                <a:solidFill>
                  <a:schemeClr val="tx2"/>
                </a:solidFill>
              </a:rPr>
              <a:t>Summary of Key Results from the </a:t>
            </a:r>
            <a:br>
              <a:rPr lang="en-US" sz="2600" b="1" smtClean="0">
                <a:solidFill>
                  <a:schemeClr val="tx2"/>
                </a:solidFill>
              </a:rPr>
            </a:br>
            <a:r>
              <a:rPr lang="en-US" sz="2600" b="1" smtClean="0">
                <a:solidFill>
                  <a:schemeClr val="tx2"/>
                </a:solidFill>
              </a:rPr>
              <a:t>2012 Survey of Visa Applicants </a:t>
            </a:r>
            <a:br>
              <a:rPr lang="en-US" sz="2600" b="1" smtClean="0">
                <a:solidFill>
                  <a:schemeClr val="tx2"/>
                </a:solidFill>
              </a:rPr>
            </a:br>
            <a:r>
              <a:rPr lang="en-US" sz="2600" b="1" smtClean="0">
                <a:solidFill>
                  <a:schemeClr val="tx2"/>
                </a:solidFill>
              </a:rPr>
              <a:t>Who Used an Adviser</a:t>
            </a: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2000" smtClean="0">
                <a:solidFill>
                  <a:schemeClr val="tx2"/>
                </a:solidFill>
              </a:rPr>
              <a:t/>
            </a:r>
            <a:br>
              <a:rPr lang="en-US" sz="2000" smtClean="0">
                <a:solidFill>
                  <a:schemeClr val="tx2"/>
                </a:solidFill>
              </a:rPr>
            </a:br>
            <a:r>
              <a:rPr lang="en-US" sz="1800" smtClean="0">
                <a:solidFill>
                  <a:schemeClr val="tx2"/>
                </a:solidFill>
              </a:rPr>
              <a:t/>
            </a:r>
            <a:br>
              <a:rPr lang="en-US" sz="1800" smtClean="0">
                <a:solidFill>
                  <a:schemeClr val="tx2"/>
                </a:solidFill>
              </a:rPr>
            </a:br>
            <a:r>
              <a:rPr lang="en-US" sz="1800" smtClean="0">
                <a:solidFill>
                  <a:schemeClr val="tx2"/>
                </a:solidFill>
              </a:rPr>
              <a:t>August 2012</a:t>
            </a:r>
            <a:endParaRPr lang="en-US" sz="1800" smtClean="0">
              <a:solidFill>
                <a:schemeClr val="tx1"/>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6"/>
          <p:cNvSpPr>
            <a:spLocks noGrp="1" noChangeArrowheads="1"/>
          </p:cNvSpPr>
          <p:nvPr>
            <p:ph type="sldNum" sz="quarter" idx="11"/>
          </p:nvPr>
        </p:nvSpPr>
        <p:spPr>
          <a:noFill/>
        </p:spPr>
        <p:txBody>
          <a:bodyPr/>
          <a:lstStyle/>
          <a:p>
            <a:fld id="{C03F1C99-2DDA-4110-A335-FC49463000D8}" type="slidenum">
              <a:rPr lang="en-US" smtClean="0"/>
              <a:pPr/>
              <a:t>10</a:t>
            </a:fld>
            <a:endParaRPr lang="en-US" smtClean="0"/>
          </a:p>
        </p:txBody>
      </p:sp>
      <p:sp>
        <p:nvSpPr>
          <p:cNvPr id="24578" name="Rectangle 3"/>
          <p:cNvSpPr>
            <a:spLocks noGrp="1" noChangeArrowheads="1"/>
          </p:cNvSpPr>
          <p:nvPr>
            <p:ph type="body" idx="1"/>
          </p:nvPr>
        </p:nvSpPr>
        <p:spPr>
          <a:xfrm>
            <a:off x="611188" y="692150"/>
            <a:ext cx="8281987" cy="6165850"/>
          </a:xfrm>
        </p:spPr>
        <p:txBody>
          <a:bodyPr/>
          <a:lstStyle/>
          <a:p>
            <a:pPr>
              <a:spcBef>
                <a:spcPts val="800"/>
              </a:spcBef>
            </a:pPr>
            <a:r>
              <a:rPr lang="en-US" sz="1600" smtClean="0"/>
              <a:t>Similar to previous years’ results:</a:t>
            </a:r>
          </a:p>
          <a:p>
            <a:pPr lvl="1">
              <a:spcBef>
                <a:spcPts val="800"/>
              </a:spcBef>
            </a:pPr>
            <a:r>
              <a:rPr lang="en-US" sz="1600" smtClean="0"/>
              <a:t>71% of clients checked if their adviser was licensed or not </a:t>
            </a:r>
          </a:p>
          <a:p>
            <a:pPr lvl="1">
              <a:spcBef>
                <a:spcPts val="800"/>
              </a:spcBef>
            </a:pPr>
            <a:r>
              <a:rPr lang="en-US" sz="1600" smtClean="0"/>
              <a:t>78% were aware that they had used a licensed adviser</a:t>
            </a:r>
          </a:p>
          <a:p>
            <a:pPr lvl="1">
              <a:spcBef>
                <a:spcPts val="800"/>
              </a:spcBef>
            </a:pPr>
            <a:r>
              <a:rPr lang="en-US" sz="1600" smtClean="0"/>
              <a:t>67% received a copy of the Code of Conduct </a:t>
            </a:r>
          </a:p>
          <a:p>
            <a:pPr lvl="1">
              <a:spcBef>
                <a:spcPts val="800"/>
              </a:spcBef>
            </a:pPr>
            <a:r>
              <a:rPr lang="en-US" sz="1600" smtClean="0"/>
              <a:t>76% were provided with a written agreement.</a:t>
            </a:r>
          </a:p>
          <a:p>
            <a:pPr>
              <a:spcBef>
                <a:spcPts val="800"/>
              </a:spcBef>
            </a:pPr>
            <a:endParaRPr lang="en-US" sz="1600" smtClean="0"/>
          </a:p>
          <a:p>
            <a:pPr>
              <a:spcBef>
                <a:spcPts val="800"/>
              </a:spcBef>
            </a:pPr>
            <a:endParaRPr lang="en-US" sz="1600" smtClean="0"/>
          </a:p>
          <a:p>
            <a:pPr>
              <a:spcBef>
                <a:spcPts val="800"/>
              </a:spcBef>
            </a:pPr>
            <a:endParaRPr lang="en-US" sz="1600" smtClean="0"/>
          </a:p>
          <a:p>
            <a:endParaRPr lang="en-US" sz="1600" smtClean="0"/>
          </a:p>
          <a:p>
            <a:endParaRPr lang="en-US" sz="1600" smtClean="0"/>
          </a:p>
          <a:p>
            <a:endParaRPr lang="en-US" sz="1600" smtClean="0"/>
          </a:p>
          <a:p>
            <a:endParaRPr lang="en-US" sz="1600" smtClean="0"/>
          </a:p>
        </p:txBody>
      </p:sp>
      <p:sp>
        <p:nvSpPr>
          <p:cNvPr id="24579" name="Rectangle 2"/>
          <p:cNvSpPr>
            <a:spLocks noGrp="1" noChangeArrowheads="1"/>
          </p:cNvSpPr>
          <p:nvPr>
            <p:ph type="title"/>
          </p:nvPr>
        </p:nvSpPr>
        <p:spPr>
          <a:xfrm>
            <a:off x="500063" y="115888"/>
            <a:ext cx="8643937" cy="561975"/>
          </a:xfrm>
        </p:spPr>
        <p:txBody>
          <a:bodyPr/>
          <a:lstStyle/>
          <a:p>
            <a:r>
              <a:rPr lang="en-US" sz="2000" b="1" smtClean="0"/>
              <a:t>Compliance</a:t>
            </a:r>
          </a:p>
        </p:txBody>
      </p:sp>
      <p:pic>
        <p:nvPicPr>
          <p:cNvPr id="24580" name="Picture 4"/>
          <p:cNvPicPr>
            <a:picLocks noChangeAspect="1" noChangeArrowheads="1"/>
          </p:cNvPicPr>
          <p:nvPr/>
        </p:nvPicPr>
        <p:blipFill>
          <a:blip r:embed="rId2"/>
          <a:srcRect/>
          <a:stretch>
            <a:fillRect/>
          </a:stretch>
        </p:blipFill>
        <p:spPr bwMode="auto">
          <a:xfrm>
            <a:off x="1042988" y="2565400"/>
            <a:ext cx="7564437" cy="3957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6"/>
          <p:cNvSpPr>
            <a:spLocks noGrp="1" noChangeArrowheads="1"/>
          </p:cNvSpPr>
          <p:nvPr>
            <p:ph type="sldNum" sz="quarter" idx="11"/>
          </p:nvPr>
        </p:nvSpPr>
        <p:spPr>
          <a:noFill/>
        </p:spPr>
        <p:txBody>
          <a:bodyPr/>
          <a:lstStyle/>
          <a:p>
            <a:fld id="{EF5ABBE3-0F09-4E03-A035-A861777F415B}" type="slidenum">
              <a:rPr lang="en-US" smtClean="0"/>
              <a:pPr/>
              <a:t>2</a:t>
            </a:fld>
            <a:endParaRPr lang="en-US" smtClean="0"/>
          </a:p>
        </p:txBody>
      </p:sp>
      <p:sp>
        <p:nvSpPr>
          <p:cNvPr id="20482" name="Rectangle 2"/>
          <p:cNvSpPr>
            <a:spLocks noGrp="1" noChangeArrowheads="1"/>
          </p:cNvSpPr>
          <p:nvPr>
            <p:ph type="title"/>
          </p:nvPr>
        </p:nvSpPr>
        <p:spPr>
          <a:xfrm>
            <a:off x="500063" y="274638"/>
            <a:ext cx="8643937" cy="561975"/>
          </a:xfrm>
        </p:spPr>
        <p:txBody>
          <a:bodyPr/>
          <a:lstStyle/>
          <a:p>
            <a:r>
              <a:rPr lang="en-US" sz="2600" smtClean="0"/>
              <a:t>Background</a:t>
            </a:r>
          </a:p>
        </p:txBody>
      </p:sp>
      <p:sp>
        <p:nvSpPr>
          <p:cNvPr id="6" name="Rectangle 3"/>
          <p:cNvSpPr txBox="1">
            <a:spLocks noChangeArrowheads="1"/>
          </p:cNvSpPr>
          <p:nvPr/>
        </p:nvSpPr>
        <p:spPr bwMode="auto">
          <a:xfrm>
            <a:off x="755650" y="908050"/>
            <a:ext cx="7993063" cy="5041900"/>
          </a:xfrm>
          <a:prstGeom prst="rect">
            <a:avLst/>
          </a:prstGeom>
          <a:noFill/>
          <a:ln w="9525">
            <a:noFill/>
            <a:miter lim="800000"/>
            <a:headEnd/>
            <a:tailEnd/>
          </a:ln>
        </p:spPr>
        <p:txBody>
          <a:bodyPr/>
          <a:lstStyle/>
          <a:p>
            <a:pPr marL="342900" indent="-342900" eaLnBrk="0" hangingPunct="0">
              <a:spcBef>
                <a:spcPts val="1600"/>
              </a:spcBef>
              <a:buFontTx/>
              <a:buChar char="•"/>
            </a:pPr>
            <a:r>
              <a:rPr lang="en-US"/>
              <a:t>The Immigration Advisers Authority has conducted an annual survey of visa applicants who have used an adviser since 2009.  The purpose of the survey has been to measure immigration adviser performance and to assess the effects of licensing over time.</a:t>
            </a:r>
          </a:p>
          <a:p>
            <a:pPr marL="342900" indent="-342900" eaLnBrk="0" hangingPunct="0">
              <a:spcBef>
                <a:spcPts val="1600"/>
              </a:spcBef>
              <a:buFontTx/>
              <a:buChar char="•"/>
            </a:pPr>
            <a:endParaRPr lang="en-US"/>
          </a:p>
          <a:p>
            <a:pPr marL="342900" indent="-342900" eaLnBrk="0" hangingPunct="0">
              <a:spcBef>
                <a:spcPts val="1600"/>
              </a:spcBef>
              <a:buFontTx/>
              <a:buChar char="•"/>
            </a:pPr>
            <a:endParaRPr lang="en-US"/>
          </a:p>
          <a:p>
            <a:pPr marL="342900" indent="-342900" eaLnBrk="0" hangingPunct="0">
              <a:spcBef>
                <a:spcPts val="1600"/>
              </a:spcBef>
              <a:buFontTx/>
              <a:buChar char="•"/>
            </a:pPr>
            <a:endParaRPr lang="en-US"/>
          </a:p>
          <a:p>
            <a:pPr marL="342900" indent="-342900" eaLnBrk="0" hangingPunct="0">
              <a:spcBef>
                <a:spcPts val="1600"/>
              </a:spcBef>
              <a:buFontTx/>
              <a:buChar char="•"/>
            </a:pPr>
            <a:endParaRPr lang="en-US"/>
          </a:p>
          <a:p>
            <a:pPr marL="342900" indent="-342900" eaLnBrk="0" hangingPunct="0">
              <a:spcBef>
                <a:spcPts val="1600"/>
              </a:spcBef>
              <a:buFontTx/>
              <a:buChar char="•"/>
            </a:pPr>
            <a:endParaRPr lang="en-NZ" sz="1000"/>
          </a:p>
          <a:p>
            <a:pPr marL="342900" indent="-342900" eaLnBrk="0" hangingPunct="0">
              <a:spcBef>
                <a:spcPts val="1600"/>
              </a:spcBef>
              <a:buFontTx/>
              <a:buChar char="•"/>
            </a:pPr>
            <a:endParaRPr lang="en-NZ" sz="1000"/>
          </a:p>
          <a:p>
            <a:pPr marL="342900" indent="-342900" eaLnBrk="0" hangingPunct="0">
              <a:spcBef>
                <a:spcPts val="1600"/>
              </a:spcBef>
              <a:buFontTx/>
              <a:buChar char="•"/>
            </a:pPr>
            <a:endParaRPr lang="en-US" sz="1000"/>
          </a:p>
          <a:p>
            <a:pPr marL="342900" indent="-342900" eaLnBrk="0" hangingPunct="0">
              <a:spcBef>
                <a:spcPts val="1600"/>
              </a:spcBef>
              <a:buFontTx/>
              <a:buChar char="•"/>
            </a:pPr>
            <a:r>
              <a:rPr lang="en-US"/>
              <a:t>Only applicants with a personal email address on the Immigration New Zealand (INZ) database used are able to be invited to participate. As such the results of the survey are only generalisable to clients with a personal email address.</a:t>
            </a:r>
          </a:p>
          <a:p>
            <a:pPr marL="342900" indent="-342900" eaLnBrk="0" hangingPunct="0">
              <a:spcBef>
                <a:spcPts val="1600"/>
              </a:spcBef>
              <a:buFontTx/>
              <a:buChar char="•"/>
            </a:pPr>
            <a:endParaRPr lang="en-US" sz="2400"/>
          </a:p>
          <a:p>
            <a:pPr marL="342900" indent="-342900" eaLnBrk="0" hangingPunct="0">
              <a:spcBef>
                <a:spcPts val="1600"/>
              </a:spcBef>
              <a:buFontTx/>
              <a:buChar char="•"/>
            </a:pPr>
            <a:endParaRPr lang="en-US" sz="2400"/>
          </a:p>
          <a:p>
            <a:pPr marL="342900" indent="-342900" eaLnBrk="0" hangingPunct="0">
              <a:spcBef>
                <a:spcPts val="1600"/>
              </a:spcBef>
              <a:buFontTx/>
              <a:buChar char="•"/>
            </a:pPr>
            <a:endParaRPr lang="en-US" sz="2400"/>
          </a:p>
          <a:p>
            <a:pPr marL="342900" indent="-342900" eaLnBrk="0" hangingPunct="0">
              <a:spcBef>
                <a:spcPts val="1600"/>
              </a:spcBef>
              <a:buFontTx/>
              <a:buChar char="•"/>
            </a:pPr>
            <a:endParaRPr lang="en-US" sz="2400"/>
          </a:p>
        </p:txBody>
      </p:sp>
      <p:sp>
        <p:nvSpPr>
          <p:cNvPr id="11" name="Rounded Rectangle 10"/>
          <p:cNvSpPr/>
          <p:nvPr/>
        </p:nvSpPr>
        <p:spPr>
          <a:xfrm>
            <a:off x="900113" y="2349500"/>
            <a:ext cx="2036762" cy="792163"/>
          </a:xfrm>
          <a:prstGeom prst="roundRect">
            <a:avLst/>
          </a:prstGeom>
          <a:solidFill>
            <a:srgbClr val="212165"/>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NZ" sz="1400" b="1" dirty="0">
                <a:solidFill>
                  <a:schemeClr val="bg1"/>
                </a:solidFill>
              </a:rPr>
              <a:t>2009 </a:t>
            </a:r>
          </a:p>
          <a:p>
            <a:pPr algn="ctr">
              <a:defRPr/>
            </a:pPr>
            <a:r>
              <a:rPr lang="en-NZ" sz="1400" b="1" dirty="0">
                <a:solidFill>
                  <a:schemeClr val="bg1"/>
                </a:solidFill>
              </a:rPr>
              <a:t>Benchmark</a:t>
            </a:r>
          </a:p>
        </p:txBody>
      </p:sp>
      <p:sp>
        <p:nvSpPr>
          <p:cNvPr id="12" name="Rounded Rectangle 11"/>
          <p:cNvSpPr/>
          <p:nvPr/>
        </p:nvSpPr>
        <p:spPr>
          <a:xfrm>
            <a:off x="2916238" y="2349500"/>
            <a:ext cx="2036762" cy="792163"/>
          </a:xfrm>
          <a:prstGeom prst="roundRect">
            <a:avLst/>
          </a:prstGeom>
          <a:solidFill>
            <a:srgbClr val="212165"/>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NZ" sz="1400" b="1" dirty="0">
                <a:solidFill>
                  <a:schemeClr val="bg1"/>
                </a:solidFill>
              </a:rPr>
              <a:t>2010 </a:t>
            </a:r>
          </a:p>
          <a:p>
            <a:pPr algn="ctr">
              <a:defRPr/>
            </a:pPr>
            <a:r>
              <a:rPr lang="en-NZ" sz="1400" b="1" dirty="0">
                <a:solidFill>
                  <a:schemeClr val="bg1"/>
                </a:solidFill>
              </a:rPr>
              <a:t>Early Assessment of Licensing</a:t>
            </a:r>
          </a:p>
        </p:txBody>
      </p:sp>
      <p:sp>
        <p:nvSpPr>
          <p:cNvPr id="13" name="Rounded Rectangle 12"/>
          <p:cNvSpPr/>
          <p:nvPr/>
        </p:nvSpPr>
        <p:spPr>
          <a:xfrm>
            <a:off x="4932363" y="2349500"/>
            <a:ext cx="2036762" cy="792163"/>
          </a:xfrm>
          <a:prstGeom prst="roundRect">
            <a:avLst/>
          </a:prstGeom>
          <a:solidFill>
            <a:srgbClr val="212165"/>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NZ" sz="1400" b="1" dirty="0">
                <a:solidFill>
                  <a:schemeClr val="bg1"/>
                </a:solidFill>
              </a:rPr>
              <a:t>2011 Assessment of Licensing</a:t>
            </a:r>
          </a:p>
        </p:txBody>
      </p:sp>
      <p:sp>
        <p:nvSpPr>
          <p:cNvPr id="14" name="Rounded Rectangle 13"/>
          <p:cNvSpPr/>
          <p:nvPr/>
        </p:nvSpPr>
        <p:spPr>
          <a:xfrm>
            <a:off x="6948488" y="2349500"/>
            <a:ext cx="2036762" cy="801688"/>
          </a:xfrm>
          <a:prstGeom prst="roundRect">
            <a:avLst/>
          </a:prstGeom>
          <a:solidFill>
            <a:srgbClr val="212165"/>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NZ" sz="1400" b="1" dirty="0">
                <a:solidFill>
                  <a:schemeClr val="bg1"/>
                </a:solidFill>
              </a:rPr>
              <a:t>2012 Assessment of Licensing</a:t>
            </a:r>
          </a:p>
        </p:txBody>
      </p:sp>
      <p:sp>
        <p:nvSpPr>
          <p:cNvPr id="15" name="Rectangle 14"/>
          <p:cNvSpPr/>
          <p:nvPr/>
        </p:nvSpPr>
        <p:spPr>
          <a:xfrm>
            <a:off x="900113" y="3429000"/>
            <a:ext cx="2016125" cy="11525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5738" indent="-185738">
              <a:buFont typeface="Arial" pitchFamily="34" charset="0"/>
              <a:buChar char="•"/>
              <a:defRPr/>
            </a:pPr>
            <a:r>
              <a:rPr lang="en-NZ" sz="1300" b="1" dirty="0">
                <a:solidFill>
                  <a:schemeClr val="bg1"/>
                </a:solidFill>
              </a:rPr>
              <a:t>NZ</a:t>
            </a:r>
            <a:r>
              <a:rPr lang="en-NZ" sz="1300" dirty="0">
                <a:solidFill>
                  <a:schemeClr val="bg1"/>
                </a:solidFill>
              </a:rPr>
              <a:t> advisers: voluntary licensing for 12 months</a:t>
            </a:r>
          </a:p>
          <a:p>
            <a:pPr marL="185738" indent="-185738">
              <a:buFont typeface="Arial" pitchFamily="34" charset="0"/>
              <a:buChar char="•"/>
              <a:defRPr/>
            </a:pPr>
            <a:r>
              <a:rPr lang="en-NZ" sz="1300" b="1" dirty="0">
                <a:solidFill>
                  <a:schemeClr val="bg1"/>
                </a:solidFill>
              </a:rPr>
              <a:t>Offshore</a:t>
            </a:r>
            <a:r>
              <a:rPr lang="en-NZ" sz="1300" dirty="0">
                <a:solidFill>
                  <a:schemeClr val="bg1"/>
                </a:solidFill>
              </a:rPr>
              <a:t>: no licensing </a:t>
            </a:r>
            <a:endParaRPr lang="en-NZ" sz="1300" dirty="0">
              <a:solidFill>
                <a:schemeClr val="bg1"/>
              </a:solidFill>
            </a:endParaRPr>
          </a:p>
        </p:txBody>
      </p:sp>
      <p:sp>
        <p:nvSpPr>
          <p:cNvPr id="16" name="Rectangle 15"/>
          <p:cNvSpPr/>
          <p:nvPr/>
        </p:nvSpPr>
        <p:spPr>
          <a:xfrm>
            <a:off x="2916238" y="3429000"/>
            <a:ext cx="2016125" cy="11525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5738" indent="-185738">
              <a:buFont typeface="Arial" pitchFamily="34" charset="0"/>
              <a:buChar char="•"/>
              <a:defRPr/>
            </a:pPr>
            <a:r>
              <a:rPr lang="en-NZ" sz="1300" b="1" dirty="0">
                <a:solidFill>
                  <a:schemeClr val="bg1"/>
                </a:solidFill>
              </a:rPr>
              <a:t>NZ</a:t>
            </a:r>
            <a:r>
              <a:rPr lang="en-NZ" sz="1300" dirty="0">
                <a:solidFill>
                  <a:schemeClr val="bg1"/>
                </a:solidFill>
              </a:rPr>
              <a:t> advisers: compulsory licensing for 1 year</a:t>
            </a:r>
          </a:p>
          <a:p>
            <a:pPr marL="185738" indent="-185738">
              <a:buFont typeface="Arial" pitchFamily="34" charset="0"/>
              <a:buChar char="•"/>
              <a:defRPr/>
            </a:pPr>
            <a:r>
              <a:rPr lang="en-NZ" sz="1300" b="1" dirty="0">
                <a:solidFill>
                  <a:schemeClr val="bg1"/>
                </a:solidFill>
              </a:rPr>
              <a:t>Offshore</a:t>
            </a:r>
            <a:r>
              <a:rPr lang="en-NZ" sz="1300" dirty="0">
                <a:solidFill>
                  <a:schemeClr val="bg1"/>
                </a:solidFill>
              </a:rPr>
              <a:t>: licensing just introduced</a:t>
            </a:r>
          </a:p>
        </p:txBody>
      </p:sp>
      <p:sp>
        <p:nvSpPr>
          <p:cNvPr id="17" name="Rectangle 16"/>
          <p:cNvSpPr/>
          <p:nvPr/>
        </p:nvSpPr>
        <p:spPr>
          <a:xfrm>
            <a:off x="4932363" y="3429000"/>
            <a:ext cx="2016125" cy="11525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5738" indent="-185738">
              <a:buFont typeface="Arial" pitchFamily="34" charset="0"/>
              <a:buChar char="•"/>
              <a:defRPr/>
            </a:pPr>
            <a:r>
              <a:rPr lang="en-NZ" sz="1300" b="1" dirty="0">
                <a:solidFill>
                  <a:schemeClr val="bg1"/>
                </a:solidFill>
              </a:rPr>
              <a:t>NZ</a:t>
            </a:r>
            <a:r>
              <a:rPr lang="en-NZ" sz="1300" dirty="0">
                <a:solidFill>
                  <a:schemeClr val="bg1"/>
                </a:solidFill>
              </a:rPr>
              <a:t> advisers:  licensing for 2 years</a:t>
            </a:r>
          </a:p>
          <a:p>
            <a:pPr marL="185738" indent="-185738">
              <a:buFont typeface="Arial" pitchFamily="34" charset="0"/>
              <a:buChar char="•"/>
              <a:defRPr/>
            </a:pPr>
            <a:r>
              <a:rPr lang="en-NZ" sz="1300" b="1" dirty="0">
                <a:solidFill>
                  <a:schemeClr val="bg1"/>
                </a:solidFill>
              </a:rPr>
              <a:t>Offshore</a:t>
            </a:r>
            <a:r>
              <a:rPr lang="en-NZ" sz="1300" dirty="0">
                <a:solidFill>
                  <a:schemeClr val="bg1"/>
                </a:solidFill>
              </a:rPr>
              <a:t>: 1 year</a:t>
            </a:r>
          </a:p>
          <a:p>
            <a:pPr marL="185738" indent="-185738">
              <a:buFont typeface="Arial" pitchFamily="34" charset="0"/>
              <a:buChar char="•"/>
              <a:defRPr/>
            </a:pPr>
            <a:endParaRPr lang="en-NZ" sz="1300" dirty="0">
              <a:solidFill>
                <a:schemeClr val="bg1"/>
              </a:solidFill>
            </a:endParaRPr>
          </a:p>
        </p:txBody>
      </p:sp>
      <p:sp>
        <p:nvSpPr>
          <p:cNvPr id="18" name="Rectangle 17"/>
          <p:cNvSpPr/>
          <p:nvPr/>
        </p:nvSpPr>
        <p:spPr>
          <a:xfrm>
            <a:off x="6948488" y="3429000"/>
            <a:ext cx="2016125" cy="11525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5738" indent="-185738">
              <a:buFont typeface="Arial" charset="0"/>
              <a:buChar char="•"/>
            </a:pPr>
            <a:r>
              <a:rPr lang="en-NZ" sz="1300" b="1">
                <a:solidFill>
                  <a:schemeClr val="bg1"/>
                </a:solidFill>
              </a:rPr>
              <a:t>NZ</a:t>
            </a:r>
            <a:r>
              <a:rPr lang="en-NZ" sz="1300">
                <a:solidFill>
                  <a:schemeClr val="bg1"/>
                </a:solidFill>
              </a:rPr>
              <a:t> advisers: licensing for 3 years</a:t>
            </a:r>
          </a:p>
          <a:p>
            <a:pPr marL="185738" indent="-185738">
              <a:buFont typeface="Arial" charset="0"/>
              <a:buChar char="•"/>
            </a:pPr>
            <a:r>
              <a:rPr lang="en-NZ" sz="1300" b="1">
                <a:solidFill>
                  <a:schemeClr val="bg1"/>
                </a:solidFill>
              </a:rPr>
              <a:t>Offshore</a:t>
            </a:r>
            <a:r>
              <a:rPr lang="en-NZ" sz="1300">
                <a:solidFill>
                  <a:schemeClr val="bg1"/>
                </a:solidFill>
              </a:rPr>
              <a:t>: 2 years</a:t>
            </a:r>
          </a:p>
          <a:p>
            <a:pPr marL="185738" indent="-185738">
              <a:buFont typeface="Arial" charset="0"/>
              <a:buChar char="•"/>
            </a:pPr>
            <a:r>
              <a:rPr lang="en-NZ" sz="1300">
                <a:solidFill>
                  <a:schemeClr val="bg1"/>
                </a:solidFill>
              </a:rPr>
              <a:t> </a:t>
            </a:r>
          </a:p>
        </p:txBody>
      </p:sp>
      <p:sp>
        <p:nvSpPr>
          <p:cNvPr id="19" name="TextBox 18"/>
          <p:cNvSpPr txBox="1"/>
          <p:nvPr/>
        </p:nvSpPr>
        <p:spPr>
          <a:xfrm>
            <a:off x="971550" y="5876925"/>
            <a:ext cx="7704138" cy="585788"/>
          </a:xfrm>
          <a:prstGeom prst="rect">
            <a:avLst/>
          </a:prstGeom>
          <a:solidFill>
            <a:srgbClr val="006699"/>
          </a:solidFill>
        </p:spPr>
        <p:style>
          <a:lnRef idx="3">
            <a:schemeClr val="lt1"/>
          </a:lnRef>
          <a:fillRef idx="1">
            <a:schemeClr val="accent6"/>
          </a:fillRef>
          <a:effectRef idx="1">
            <a:schemeClr val="accent6"/>
          </a:effectRef>
          <a:fontRef idx="minor">
            <a:schemeClr val="lt1"/>
          </a:fontRef>
        </p:style>
        <p:txBody>
          <a:bodyPr>
            <a:spAutoFit/>
          </a:bodyPr>
          <a:lstStyle/>
          <a:p>
            <a:pPr algn="ctr">
              <a:defRPr/>
            </a:pPr>
            <a:r>
              <a:rPr lang="en-NZ" b="1" dirty="0"/>
              <a:t>You can help ensure the survey is able to include as many clients as possible by recording clients’ email addresses on applications!</a:t>
            </a:r>
            <a:endParaRPr lang="en-NZ" b="1"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r>
              <a:rPr lang="en-NZ" smtClean="0"/>
              <a:t>Survey Sample</a:t>
            </a:r>
            <a:endParaRPr lang="en-US" smtClean="0"/>
          </a:p>
        </p:txBody>
      </p:sp>
      <p:sp>
        <p:nvSpPr>
          <p:cNvPr id="32775" name="Text Box 7"/>
          <p:cNvSpPr txBox="1">
            <a:spLocks noChangeArrowheads="1"/>
          </p:cNvSpPr>
          <p:nvPr/>
        </p:nvSpPr>
        <p:spPr bwMode="auto">
          <a:xfrm>
            <a:off x="1692275" y="2492375"/>
            <a:ext cx="1368425" cy="822325"/>
          </a:xfrm>
          <a:prstGeom prst="rect">
            <a:avLst/>
          </a:prstGeom>
          <a:noFill/>
          <a:ln w="9525">
            <a:noFill/>
            <a:miter lim="800000"/>
            <a:headEnd/>
            <a:tailEnd/>
          </a:ln>
          <a:effectLst/>
        </p:spPr>
        <p:txBody>
          <a:bodyPr>
            <a:spAutoFit/>
          </a:bodyPr>
          <a:lstStyle/>
          <a:p>
            <a:pPr>
              <a:spcBef>
                <a:spcPct val="50000"/>
              </a:spcBef>
            </a:pPr>
            <a:r>
              <a:rPr lang="en-NZ" sz="1200" b="1"/>
              <a:t>Applicants who used a licensed immigration adviser</a:t>
            </a:r>
            <a:endParaRPr lang="en-US" sz="1200" b="1"/>
          </a:p>
        </p:txBody>
      </p:sp>
      <p:sp>
        <p:nvSpPr>
          <p:cNvPr id="32778" name="Text Box 10"/>
          <p:cNvSpPr txBox="1">
            <a:spLocks noChangeArrowheads="1"/>
          </p:cNvSpPr>
          <p:nvPr/>
        </p:nvSpPr>
        <p:spPr bwMode="auto">
          <a:xfrm>
            <a:off x="6156325" y="2492375"/>
            <a:ext cx="1368425" cy="639763"/>
          </a:xfrm>
          <a:prstGeom prst="rect">
            <a:avLst/>
          </a:prstGeom>
          <a:noFill/>
          <a:ln w="9525">
            <a:noFill/>
            <a:miter lim="800000"/>
            <a:headEnd/>
            <a:tailEnd/>
          </a:ln>
          <a:effectLst/>
        </p:spPr>
        <p:txBody>
          <a:bodyPr>
            <a:spAutoFit/>
          </a:bodyPr>
          <a:lstStyle/>
          <a:p>
            <a:pPr>
              <a:spcBef>
                <a:spcPct val="50000"/>
              </a:spcBef>
            </a:pPr>
            <a:r>
              <a:rPr lang="en-NZ" sz="1200" b="1"/>
              <a:t>Applicants who used an exempt adviser</a:t>
            </a:r>
            <a:endParaRPr lang="en-US" sz="1200" b="1"/>
          </a:p>
        </p:txBody>
      </p:sp>
      <p:sp>
        <p:nvSpPr>
          <p:cNvPr id="32779" name="Text Box 11"/>
          <p:cNvSpPr txBox="1">
            <a:spLocks noChangeArrowheads="1"/>
          </p:cNvSpPr>
          <p:nvPr/>
        </p:nvSpPr>
        <p:spPr bwMode="auto">
          <a:xfrm>
            <a:off x="1692275" y="3644900"/>
            <a:ext cx="1368425" cy="822325"/>
          </a:xfrm>
          <a:prstGeom prst="rect">
            <a:avLst/>
          </a:prstGeom>
          <a:noFill/>
          <a:ln w="9525">
            <a:noFill/>
            <a:miter lim="800000"/>
            <a:headEnd/>
            <a:tailEnd/>
          </a:ln>
          <a:effectLst/>
        </p:spPr>
        <p:txBody>
          <a:bodyPr>
            <a:spAutoFit/>
          </a:bodyPr>
          <a:lstStyle/>
          <a:p>
            <a:pPr>
              <a:spcBef>
                <a:spcPct val="50000"/>
              </a:spcBef>
            </a:pPr>
            <a:r>
              <a:rPr lang="en-NZ" sz="1200" b="1"/>
              <a:t>Applicants with a personal email listed with INZ</a:t>
            </a:r>
            <a:endParaRPr lang="en-US" sz="1200" b="1"/>
          </a:p>
        </p:txBody>
      </p:sp>
      <p:sp>
        <p:nvSpPr>
          <p:cNvPr id="32780" name="Text Box 12"/>
          <p:cNvSpPr txBox="1">
            <a:spLocks noChangeArrowheads="1"/>
          </p:cNvSpPr>
          <p:nvPr/>
        </p:nvSpPr>
        <p:spPr bwMode="auto">
          <a:xfrm>
            <a:off x="6156325" y="3573463"/>
            <a:ext cx="1368425" cy="822325"/>
          </a:xfrm>
          <a:prstGeom prst="rect">
            <a:avLst/>
          </a:prstGeom>
          <a:noFill/>
          <a:ln w="9525">
            <a:noFill/>
            <a:miter lim="800000"/>
            <a:headEnd/>
            <a:tailEnd/>
          </a:ln>
          <a:effectLst/>
        </p:spPr>
        <p:txBody>
          <a:bodyPr>
            <a:spAutoFit/>
          </a:bodyPr>
          <a:lstStyle/>
          <a:p>
            <a:pPr>
              <a:spcBef>
                <a:spcPct val="50000"/>
              </a:spcBef>
            </a:pPr>
            <a:r>
              <a:rPr lang="en-NZ" sz="1200" b="1"/>
              <a:t>Applicants with a personal email listed with INZ</a:t>
            </a:r>
            <a:endParaRPr lang="en-US" sz="1200" b="1"/>
          </a:p>
        </p:txBody>
      </p:sp>
      <p:graphicFrame>
        <p:nvGraphicFramePr>
          <p:cNvPr id="32782" name="Object 14"/>
          <p:cNvGraphicFramePr>
            <a:graphicFrameLocks noChangeAspect="1"/>
          </p:cNvGraphicFramePr>
          <p:nvPr>
            <p:ph idx="4294967295"/>
          </p:nvPr>
        </p:nvGraphicFramePr>
        <p:xfrm>
          <a:off x="2987675" y="404813"/>
          <a:ext cx="4473575" cy="5145087"/>
        </p:xfrm>
        <a:graphic>
          <a:graphicData uri="http://schemas.openxmlformats.org/presentationml/2006/ole">
            <p:oleObj spid="_x0000_s32782" name="Document" r:id="rId3" imgW="5480690" imgH="6302072" progId="Word.Document.8">
              <p:embed/>
            </p:oleObj>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sldNum" sz="quarter" idx="11"/>
          </p:nvPr>
        </p:nvSpPr>
        <p:spPr>
          <a:noFill/>
        </p:spPr>
        <p:txBody>
          <a:bodyPr/>
          <a:lstStyle/>
          <a:p>
            <a:fld id="{E794B323-59C0-41EA-8B78-CB84E5211E85}" type="slidenum">
              <a:rPr lang="en-US" smtClean="0"/>
              <a:pPr/>
              <a:t>4</a:t>
            </a:fld>
            <a:endParaRPr lang="en-US" smtClean="0"/>
          </a:p>
        </p:txBody>
      </p:sp>
      <p:sp>
        <p:nvSpPr>
          <p:cNvPr id="21506" name="Rectangle 2"/>
          <p:cNvSpPr>
            <a:spLocks noGrp="1" noChangeArrowheads="1"/>
          </p:cNvSpPr>
          <p:nvPr>
            <p:ph type="title"/>
          </p:nvPr>
        </p:nvSpPr>
        <p:spPr>
          <a:xfrm>
            <a:off x="500063" y="274638"/>
            <a:ext cx="8643937" cy="561975"/>
          </a:xfrm>
        </p:spPr>
        <p:txBody>
          <a:bodyPr/>
          <a:lstStyle/>
          <a:p>
            <a:r>
              <a:rPr lang="en-US" sz="2600" smtClean="0"/>
              <a:t>Key Headlines</a:t>
            </a:r>
          </a:p>
        </p:txBody>
      </p:sp>
      <p:sp>
        <p:nvSpPr>
          <p:cNvPr id="6" name="Rectangle 3"/>
          <p:cNvSpPr txBox="1">
            <a:spLocks noChangeArrowheads="1"/>
          </p:cNvSpPr>
          <p:nvPr/>
        </p:nvSpPr>
        <p:spPr bwMode="auto">
          <a:xfrm>
            <a:off x="900113" y="1052513"/>
            <a:ext cx="7848600" cy="4897437"/>
          </a:xfrm>
          <a:prstGeom prst="rect">
            <a:avLst/>
          </a:prstGeom>
          <a:noFill/>
          <a:ln w="9525">
            <a:noFill/>
            <a:miter lim="800000"/>
            <a:headEnd/>
            <a:tailEnd/>
          </a:ln>
        </p:spPr>
        <p:txBody>
          <a:bodyPr/>
          <a:lstStyle/>
          <a:p>
            <a:pPr marL="342900" indent="-342900" eaLnBrk="0" hangingPunct="0">
              <a:spcBef>
                <a:spcPts val="1600"/>
              </a:spcBef>
              <a:buFontTx/>
              <a:buChar char="•"/>
              <a:defRPr/>
            </a:pPr>
            <a:r>
              <a:rPr lang="en-US" kern="0" dirty="0">
                <a:latin typeface="+mn-lt"/>
              </a:rPr>
              <a:t>In 2010 the survey showed significant improvement in overall satisfaction since the establishment of the IAA, but between 2010 and 2011 results were static.  </a:t>
            </a:r>
          </a:p>
          <a:p>
            <a:pPr marL="342900" indent="-342900" eaLnBrk="0" hangingPunct="0">
              <a:spcBef>
                <a:spcPts val="1600"/>
              </a:spcBef>
              <a:buFontTx/>
              <a:buChar char="•"/>
              <a:defRPr/>
            </a:pPr>
            <a:r>
              <a:rPr lang="en-US" kern="0" dirty="0">
                <a:latin typeface="+mn-lt"/>
              </a:rPr>
              <a:t>In the 2012 survey overall satisfaction and adviser performance measures again show significant improvement.  </a:t>
            </a:r>
            <a:endParaRPr lang="en-AU" kern="0" dirty="0">
              <a:latin typeface="+mn-lt"/>
            </a:endParaRPr>
          </a:p>
          <a:p>
            <a:pPr marL="342900" indent="-342900" eaLnBrk="0" hangingPunct="0">
              <a:spcBef>
                <a:spcPts val="1600"/>
              </a:spcBef>
              <a:buFontTx/>
              <a:buChar char="•"/>
              <a:defRPr/>
            </a:pPr>
            <a:r>
              <a:rPr lang="en-AU" kern="0" dirty="0">
                <a:latin typeface="+mn-lt"/>
              </a:rPr>
              <a:t>Ratings of licensed advisers’ performance on 25 of the 27 service areas measured in the survey have increased compared to 2011.</a:t>
            </a:r>
          </a:p>
          <a:p>
            <a:pPr marL="342900" indent="-342900" eaLnBrk="0" hangingPunct="0">
              <a:spcBef>
                <a:spcPts val="1600"/>
              </a:spcBef>
              <a:buFontTx/>
              <a:buChar char="•"/>
              <a:defRPr/>
            </a:pPr>
            <a:r>
              <a:rPr lang="en-AU" kern="0" dirty="0">
                <a:latin typeface="+mn-lt"/>
              </a:rPr>
              <a:t>Areas of performance rated the highest and lowest remain similar to previous years.</a:t>
            </a:r>
          </a:p>
          <a:p>
            <a:pPr marL="342900" indent="-342900" eaLnBrk="0" hangingPunct="0">
              <a:spcBef>
                <a:spcPts val="1600"/>
              </a:spcBef>
              <a:buFontTx/>
              <a:buChar char="•"/>
              <a:defRPr/>
            </a:pPr>
            <a:r>
              <a:rPr lang="en-AU" kern="0" dirty="0">
                <a:latin typeface="+mn-lt"/>
              </a:rPr>
              <a:t>Reasons for satisfaction, dissatisfaction and suggested improvements are also all largely unchanged from previous surveys.</a:t>
            </a:r>
          </a:p>
          <a:p>
            <a:pPr algn="just">
              <a:spcBef>
                <a:spcPts val="800"/>
              </a:spcBef>
              <a:spcAft>
                <a:spcPts val="1000"/>
              </a:spcAft>
              <a:defRPr/>
            </a:pPr>
            <a:endParaRPr lang="en-AU" dirty="0"/>
          </a:p>
          <a:p>
            <a:pPr marL="342900" indent="-342900" eaLnBrk="0" hangingPunct="0">
              <a:spcBef>
                <a:spcPts val="1600"/>
              </a:spcBef>
              <a:buFontTx/>
              <a:buChar char="•"/>
              <a:defRPr/>
            </a:pPr>
            <a:endParaRPr lang="en-US" kern="0" dirty="0">
              <a:latin typeface="+mn-lt"/>
            </a:endParaRPr>
          </a:p>
          <a:p>
            <a:pPr marL="342900" indent="-342900" eaLnBrk="0" hangingPunct="0">
              <a:spcBef>
                <a:spcPts val="1600"/>
              </a:spcBef>
              <a:buFontTx/>
              <a:buChar char="•"/>
              <a:defRPr/>
            </a:pPr>
            <a:endParaRPr lang="en-US" sz="2400" kern="0" dirty="0">
              <a:latin typeface="+mn-lt"/>
            </a:endParaRPr>
          </a:p>
          <a:p>
            <a:pPr marL="342900" indent="-342900" eaLnBrk="0" hangingPunct="0">
              <a:spcBef>
                <a:spcPts val="1600"/>
              </a:spcBef>
              <a:buFontTx/>
              <a:buChar char="•"/>
              <a:defRPr/>
            </a:pPr>
            <a:endParaRPr lang="en-US" sz="2400" kern="0" dirty="0">
              <a:latin typeface="+mn-lt"/>
            </a:endParaRPr>
          </a:p>
          <a:p>
            <a:pPr marL="342900" indent="-342900" eaLnBrk="0" hangingPunct="0">
              <a:spcBef>
                <a:spcPts val="1600"/>
              </a:spcBef>
              <a:buFontTx/>
              <a:buChar char="•"/>
              <a:defRPr/>
            </a:pPr>
            <a:endParaRPr lang="en-US" sz="2400" kern="0" dirty="0">
              <a:latin typeface="+mn-lt"/>
            </a:endParaRPr>
          </a:p>
          <a:p>
            <a:pPr marL="342900" indent="-342900" eaLnBrk="0" hangingPunct="0">
              <a:spcBef>
                <a:spcPts val="1600"/>
              </a:spcBef>
              <a:buFontTx/>
              <a:buChar char="•"/>
              <a:defRPr/>
            </a:pPr>
            <a:endParaRPr lang="en-US" sz="2400" kern="0" dirty="0">
              <a:latin typeface="+mn-lt"/>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6"/>
          <p:cNvSpPr>
            <a:spLocks noGrp="1" noChangeArrowheads="1"/>
          </p:cNvSpPr>
          <p:nvPr>
            <p:ph type="sldNum" sz="quarter" idx="11"/>
          </p:nvPr>
        </p:nvSpPr>
        <p:spPr>
          <a:noFill/>
        </p:spPr>
        <p:txBody>
          <a:bodyPr/>
          <a:lstStyle/>
          <a:p>
            <a:fld id="{7B091623-F8AE-4B29-8CF8-26B3F36C7F17}" type="slidenum">
              <a:rPr lang="en-US" smtClean="0"/>
              <a:pPr/>
              <a:t>5</a:t>
            </a:fld>
            <a:endParaRPr lang="en-US" smtClean="0"/>
          </a:p>
        </p:txBody>
      </p:sp>
      <p:sp>
        <p:nvSpPr>
          <p:cNvPr id="22530" name="Rectangle 3"/>
          <p:cNvSpPr>
            <a:spLocks noGrp="1" noChangeArrowheads="1"/>
          </p:cNvSpPr>
          <p:nvPr>
            <p:ph type="body" idx="1"/>
          </p:nvPr>
        </p:nvSpPr>
        <p:spPr>
          <a:xfrm>
            <a:off x="704850" y="692150"/>
            <a:ext cx="7970838" cy="1368425"/>
          </a:xfrm>
        </p:spPr>
        <p:txBody>
          <a:bodyPr/>
          <a:lstStyle/>
          <a:p>
            <a:pPr>
              <a:spcBef>
                <a:spcPts val="800"/>
              </a:spcBef>
            </a:pPr>
            <a:r>
              <a:rPr lang="en-US" sz="1600" smtClean="0"/>
              <a:t>87% of clients who used a licensed adviser were either very satisfied or satisfied with the overall quality of service received.</a:t>
            </a:r>
          </a:p>
          <a:p>
            <a:pPr>
              <a:spcBef>
                <a:spcPts val="800"/>
              </a:spcBef>
            </a:pPr>
            <a:r>
              <a:rPr lang="en-US" sz="1600" smtClean="0"/>
              <a:t>90% said they would be highly likely or likely to recommend their adviser.</a:t>
            </a:r>
          </a:p>
          <a:p>
            <a:pPr>
              <a:spcBef>
                <a:spcPts val="800"/>
              </a:spcBef>
            </a:pPr>
            <a:r>
              <a:rPr lang="en-US" sz="1600" smtClean="0"/>
              <a:t>Both of these results are up significantly compared to 2011.</a:t>
            </a:r>
          </a:p>
        </p:txBody>
      </p:sp>
      <p:pic>
        <p:nvPicPr>
          <p:cNvPr id="22531" name="Picture 3"/>
          <p:cNvPicPr>
            <a:picLocks noChangeAspect="1" noChangeArrowheads="1"/>
          </p:cNvPicPr>
          <p:nvPr/>
        </p:nvPicPr>
        <p:blipFill>
          <a:blip r:embed="rId2"/>
          <a:srcRect/>
          <a:stretch>
            <a:fillRect/>
          </a:stretch>
        </p:blipFill>
        <p:spPr bwMode="auto">
          <a:xfrm>
            <a:off x="2051050" y="2244725"/>
            <a:ext cx="5722938" cy="3992563"/>
          </a:xfrm>
          <a:prstGeom prst="rect">
            <a:avLst/>
          </a:prstGeom>
          <a:noFill/>
          <a:ln w="9525">
            <a:noFill/>
            <a:miter lim="800000"/>
            <a:headEnd/>
            <a:tailEnd/>
          </a:ln>
        </p:spPr>
      </p:pic>
      <p:sp>
        <p:nvSpPr>
          <p:cNvPr id="22532" name="Rectangle 2"/>
          <p:cNvSpPr>
            <a:spLocks noGrp="1" noChangeArrowheads="1"/>
          </p:cNvSpPr>
          <p:nvPr>
            <p:ph type="title"/>
          </p:nvPr>
        </p:nvSpPr>
        <p:spPr>
          <a:xfrm>
            <a:off x="500063" y="115888"/>
            <a:ext cx="8643937" cy="561975"/>
          </a:xfrm>
        </p:spPr>
        <p:txBody>
          <a:bodyPr/>
          <a:lstStyle/>
          <a:p>
            <a:r>
              <a:rPr lang="en-US" sz="2000" b="1" smtClean="0"/>
              <a:t>Overall Satisfaction</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6"/>
          <p:cNvSpPr>
            <a:spLocks noGrp="1" noChangeArrowheads="1"/>
          </p:cNvSpPr>
          <p:nvPr>
            <p:ph type="sldNum" sz="quarter" idx="11"/>
          </p:nvPr>
        </p:nvSpPr>
        <p:spPr>
          <a:noFill/>
        </p:spPr>
        <p:txBody>
          <a:bodyPr/>
          <a:lstStyle/>
          <a:p>
            <a:fld id="{052ABB98-F269-42D1-A8A3-C1CCC6ACC536}" type="slidenum">
              <a:rPr lang="en-US" smtClean="0"/>
              <a:pPr/>
              <a:t>6</a:t>
            </a:fld>
            <a:endParaRPr lang="en-US" smtClean="0"/>
          </a:p>
        </p:txBody>
      </p:sp>
      <p:sp>
        <p:nvSpPr>
          <p:cNvPr id="23554" name="Rectangle 3"/>
          <p:cNvSpPr>
            <a:spLocks noGrp="1" noChangeArrowheads="1"/>
          </p:cNvSpPr>
          <p:nvPr>
            <p:ph type="body" idx="1"/>
          </p:nvPr>
        </p:nvSpPr>
        <p:spPr>
          <a:xfrm>
            <a:off x="684213" y="692150"/>
            <a:ext cx="3455987" cy="6165850"/>
          </a:xfrm>
        </p:spPr>
        <p:txBody>
          <a:bodyPr/>
          <a:lstStyle/>
          <a:p>
            <a:pPr>
              <a:spcBef>
                <a:spcPts val="800"/>
              </a:spcBef>
            </a:pPr>
            <a:r>
              <a:rPr lang="en-US" sz="1600" smtClean="0"/>
              <a:t>27 out of the 29 adviser performance measures received higher ratings in 2012 than in 2011.</a:t>
            </a:r>
          </a:p>
          <a:p>
            <a:pPr>
              <a:spcBef>
                <a:spcPts val="800"/>
              </a:spcBef>
            </a:pPr>
            <a:r>
              <a:rPr lang="en-US" sz="1600" smtClean="0"/>
              <a:t>Advisers were rated as performing very well or well by 80% or more of clients on all but two measures.</a:t>
            </a:r>
          </a:p>
          <a:p>
            <a:pPr>
              <a:spcBef>
                <a:spcPts val="800"/>
              </a:spcBef>
            </a:pPr>
            <a:r>
              <a:rPr lang="en-US" sz="1600" smtClean="0"/>
              <a:t>Areas with the greatest improvement (10% or more) from 2011 were:</a:t>
            </a:r>
          </a:p>
          <a:p>
            <a:pPr lvl="1">
              <a:spcBef>
                <a:spcPct val="0"/>
              </a:spcBef>
            </a:pPr>
            <a:r>
              <a:rPr lang="en-GB" sz="1400" smtClean="0"/>
              <a:t>confirming in writing acceptance of the terms of the agreement</a:t>
            </a:r>
          </a:p>
          <a:p>
            <a:pPr lvl="1">
              <a:spcBef>
                <a:spcPct val="0"/>
              </a:spcBef>
            </a:pPr>
            <a:r>
              <a:rPr lang="en-GB" sz="1400" smtClean="0"/>
              <a:t>providing services for a reasonable cost</a:t>
            </a:r>
          </a:p>
          <a:p>
            <a:pPr lvl="1">
              <a:spcBef>
                <a:spcPct val="0"/>
              </a:spcBef>
            </a:pPr>
            <a:r>
              <a:rPr lang="en-GB" sz="1400" smtClean="0"/>
              <a:t>assisting me to access Treaty of Waitangi/Maori customs and traditions information</a:t>
            </a:r>
          </a:p>
          <a:p>
            <a:pPr lvl="1">
              <a:spcBef>
                <a:spcPct val="0"/>
              </a:spcBef>
            </a:pPr>
            <a:r>
              <a:rPr lang="en-GB" sz="1400" smtClean="0"/>
              <a:t>providing clear answers to any questions</a:t>
            </a:r>
          </a:p>
          <a:p>
            <a:pPr lvl="1">
              <a:spcBef>
                <a:spcPct val="0"/>
              </a:spcBef>
            </a:pPr>
            <a:r>
              <a:rPr lang="en-GB" sz="1400" smtClean="0"/>
              <a:t>providing services for a reasonable amount of time</a:t>
            </a:r>
          </a:p>
          <a:p>
            <a:pPr lvl="1">
              <a:spcBef>
                <a:spcPct val="0"/>
              </a:spcBef>
            </a:pPr>
            <a:r>
              <a:rPr lang="en-GB" sz="1400" smtClean="0"/>
              <a:t>giving a quick response to any questions.</a:t>
            </a:r>
            <a:endParaRPr lang="en-US" sz="1400" smtClean="0"/>
          </a:p>
          <a:p>
            <a:endParaRPr lang="en-US" sz="1600" smtClean="0"/>
          </a:p>
          <a:p>
            <a:endParaRPr lang="en-US" sz="1600" smtClean="0"/>
          </a:p>
          <a:p>
            <a:endParaRPr lang="en-US" sz="1600" smtClean="0"/>
          </a:p>
          <a:p>
            <a:endParaRPr lang="en-US" sz="1600" smtClean="0"/>
          </a:p>
        </p:txBody>
      </p:sp>
      <p:pic>
        <p:nvPicPr>
          <p:cNvPr id="23555" name="Picture 7"/>
          <p:cNvPicPr>
            <a:picLocks noChangeAspect="1" noChangeArrowheads="1"/>
          </p:cNvPicPr>
          <p:nvPr/>
        </p:nvPicPr>
        <p:blipFill>
          <a:blip r:embed="rId2"/>
          <a:srcRect/>
          <a:stretch>
            <a:fillRect/>
          </a:stretch>
        </p:blipFill>
        <p:spPr bwMode="auto">
          <a:xfrm>
            <a:off x="4346575" y="765175"/>
            <a:ext cx="4579938" cy="5715000"/>
          </a:xfrm>
          <a:prstGeom prst="rect">
            <a:avLst/>
          </a:prstGeom>
          <a:noFill/>
          <a:ln w="9525">
            <a:noFill/>
            <a:miter lim="800000"/>
            <a:headEnd/>
            <a:tailEnd/>
          </a:ln>
        </p:spPr>
      </p:pic>
      <p:sp>
        <p:nvSpPr>
          <p:cNvPr id="23556" name="Rectangle 2"/>
          <p:cNvSpPr>
            <a:spLocks noGrp="1" noChangeArrowheads="1"/>
          </p:cNvSpPr>
          <p:nvPr>
            <p:ph type="title"/>
          </p:nvPr>
        </p:nvSpPr>
        <p:spPr>
          <a:xfrm>
            <a:off x="500063" y="115888"/>
            <a:ext cx="8643937" cy="561975"/>
          </a:xfrm>
        </p:spPr>
        <p:txBody>
          <a:bodyPr/>
          <a:lstStyle/>
          <a:p>
            <a:r>
              <a:rPr lang="en-US" sz="2000" b="1" smtClean="0"/>
              <a:t>Adviser Performance</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827088" y="692150"/>
            <a:ext cx="8316912" cy="5878513"/>
          </a:xfrm>
          <a:prstGeom prst="rect">
            <a:avLst/>
          </a:prstGeom>
          <a:noFill/>
          <a:ln w="9525">
            <a:noFill/>
            <a:miter lim="800000"/>
            <a:headEnd/>
            <a:tailEnd/>
          </a:ln>
        </p:spPr>
        <p:txBody>
          <a:bodyPr/>
          <a:lstStyle/>
          <a:p>
            <a:pPr marL="342900" indent="-342900" eaLnBrk="0" hangingPunct="0">
              <a:spcBef>
                <a:spcPts val="800"/>
              </a:spcBef>
              <a:buFontTx/>
              <a:buChar char="•"/>
              <a:defRPr/>
            </a:pPr>
            <a:endParaRPr lang="en-US" sz="1400" dirty="0"/>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p:txBody>
      </p:sp>
      <p:sp>
        <p:nvSpPr>
          <p:cNvPr id="25602" name="Rectangle 6"/>
          <p:cNvSpPr>
            <a:spLocks noGrp="1" noChangeArrowheads="1"/>
          </p:cNvSpPr>
          <p:nvPr>
            <p:ph type="sldNum" sz="quarter" idx="11"/>
          </p:nvPr>
        </p:nvSpPr>
        <p:spPr>
          <a:noFill/>
        </p:spPr>
        <p:txBody>
          <a:bodyPr/>
          <a:lstStyle/>
          <a:p>
            <a:fld id="{21F2570B-9B97-4C4B-B324-6D029F9AC1C7}" type="slidenum">
              <a:rPr lang="en-US" smtClean="0"/>
              <a:pPr/>
              <a:t>7</a:t>
            </a:fld>
            <a:endParaRPr lang="en-US" smtClean="0"/>
          </a:p>
        </p:txBody>
      </p:sp>
      <p:sp>
        <p:nvSpPr>
          <p:cNvPr id="25603" name="Rectangle 2"/>
          <p:cNvSpPr>
            <a:spLocks noGrp="1" noChangeArrowheads="1"/>
          </p:cNvSpPr>
          <p:nvPr>
            <p:ph type="title"/>
          </p:nvPr>
        </p:nvSpPr>
        <p:spPr>
          <a:xfrm>
            <a:off x="500063" y="115888"/>
            <a:ext cx="8643937" cy="561975"/>
          </a:xfrm>
        </p:spPr>
        <p:txBody>
          <a:bodyPr/>
          <a:lstStyle/>
          <a:p>
            <a:r>
              <a:rPr lang="en-US" sz="2000" b="1" smtClean="0"/>
              <a:t>Main Reasons for Satisfaction with Overall Service Provided</a:t>
            </a:r>
          </a:p>
        </p:txBody>
      </p:sp>
      <p:graphicFrame>
        <p:nvGraphicFramePr>
          <p:cNvPr id="6" name="Table 5"/>
          <p:cNvGraphicFramePr>
            <a:graphicFrameLocks noGrp="1"/>
          </p:cNvGraphicFramePr>
          <p:nvPr/>
        </p:nvGraphicFramePr>
        <p:xfrm>
          <a:off x="900113" y="836613"/>
          <a:ext cx="7920037" cy="5287962"/>
        </p:xfrm>
        <a:graphic>
          <a:graphicData uri="http://schemas.openxmlformats.org/drawingml/2006/table">
            <a:tbl>
              <a:tblPr bandRow="1">
                <a:tableStyleId>{5202B0CA-FC54-4496-8BCA-5EF66A818D29}</a:tableStyleId>
              </a:tblPr>
              <a:tblGrid>
                <a:gridCol w="7920880"/>
              </a:tblGrid>
              <a:tr h="370840">
                <a:tc>
                  <a:txBody>
                    <a:bodyPr/>
                    <a:lstStyle/>
                    <a:p>
                      <a:pPr algn="ctr"/>
                      <a:r>
                        <a:rPr lang="en-NZ" sz="1600" b="1" dirty="0" smtClean="0">
                          <a:solidFill>
                            <a:schemeClr val="bg1"/>
                          </a:solidFill>
                        </a:rPr>
                        <a:t>Good/helpful</a:t>
                      </a:r>
                      <a:r>
                        <a:rPr lang="en-NZ" sz="1600" b="1" baseline="0" dirty="0" smtClean="0">
                          <a:solidFill>
                            <a:schemeClr val="bg1"/>
                          </a:solidFill>
                        </a:rPr>
                        <a:t> service provided (46%)</a:t>
                      </a:r>
                      <a:endParaRPr lang="en-NZ" sz="1600" b="1" dirty="0">
                        <a:solidFill>
                          <a:schemeClr val="bg1"/>
                        </a:solidFill>
                      </a:endParaRPr>
                    </a:p>
                  </a:txBody>
                  <a:tcPr>
                    <a:solidFill>
                      <a:srgbClr val="006699"/>
                    </a:solidFill>
                  </a:tcPr>
                </a:tc>
              </a:tr>
              <a:tr h="370840">
                <a:tc>
                  <a:txBody>
                    <a:bodyPr/>
                    <a:lstStyle/>
                    <a:p>
                      <a:r>
                        <a:rPr lang="en-NZ" sz="1600" i="1" dirty="0" smtClean="0"/>
                        <a:t>“The adviser helped me so that my visa processing could go on smoothly.”</a:t>
                      </a:r>
                    </a:p>
                    <a:p>
                      <a:endParaRPr lang="en-NZ" sz="1600" i="1" dirty="0" smtClean="0"/>
                    </a:p>
                    <a:p>
                      <a:r>
                        <a:rPr lang="en-NZ" sz="1600" i="1" dirty="0" smtClean="0"/>
                        <a:t>“Being nice and friendly, trying their best to help applicants.”</a:t>
                      </a:r>
                    </a:p>
                    <a:p>
                      <a:endParaRPr lang="en-NZ" sz="1600" i="1" dirty="0"/>
                    </a:p>
                  </a:txBody>
                  <a:tcPr/>
                </a:tc>
              </a:tr>
              <a:tr h="370840">
                <a:tc>
                  <a:txBody>
                    <a:bodyPr/>
                    <a:lstStyle/>
                    <a:p>
                      <a:pPr marL="0" algn="ctr" defTabSz="914400" rtl="0" eaLnBrk="1" latinLnBrk="0" hangingPunct="1"/>
                      <a:r>
                        <a:rPr lang="en-NZ" sz="1600" b="1" kern="1200" dirty="0" smtClean="0">
                          <a:solidFill>
                            <a:schemeClr val="bg1"/>
                          </a:solidFill>
                          <a:latin typeface="+mn-lt"/>
                          <a:ea typeface="+mn-ea"/>
                          <a:cs typeface="+mn-cs"/>
                        </a:rPr>
                        <a:t>Adviser was professional/honest (24%)</a:t>
                      </a:r>
                    </a:p>
                  </a:txBody>
                  <a:tcPr>
                    <a:solidFill>
                      <a:srgbClr val="006699"/>
                    </a:solidFill>
                  </a:tcPr>
                </a:tc>
              </a:tr>
              <a:tr h="370840">
                <a:tc>
                  <a:txBody>
                    <a:bodyPr/>
                    <a:lstStyle/>
                    <a:p>
                      <a:r>
                        <a:rPr lang="en-NZ" sz="1600" i="1" dirty="0" smtClean="0"/>
                        <a:t>“Attended to all my needs in a professional manner.”</a:t>
                      </a:r>
                    </a:p>
                    <a:p>
                      <a:endParaRPr lang="en-NZ" sz="1600" i="1" dirty="0" smtClean="0"/>
                    </a:p>
                    <a:p>
                      <a:r>
                        <a:rPr lang="en-NZ" sz="1600" i="1" dirty="0" smtClean="0"/>
                        <a:t>“Very professional, helpful, courteous - efficient and accurate in the information given at each stage.”</a:t>
                      </a:r>
                    </a:p>
                    <a:p>
                      <a:endParaRPr lang="en-NZ" sz="1600" i="1" dirty="0" smtClean="0"/>
                    </a:p>
                  </a:txBody>
                  <a:tcPr/>
                </a:tc>
              </a:tr>
              <a:tr h="370840">
                <a:tc>
                  <a:txBody>
                    <a:bodyPr/>
                    <a:lstStyle/>
                    <a:p>
                      <a:pPr marL="0" algn="ctr" defTabSz="914400" rtl="0" eaLnBrk="1" latinLnBrk="0" hangingPunct="1"/>
                      <a:r>
                        <a:rPr lang="en-NZ" sz="1600" b="1" kern="1200" dirty="0" smtClean="0">
                          <a:solidFill>
                            <a:schemeClr val="bg1"/>
                          </a:solidFill>
                          <a:latin typeface="+mn-lt"/>
                          <a:ea typeface="+mn-ea"/>
                          <a:cs typeface="+mn-cs"/>
                        </a:rPr>
                        <a:t>Fast/timely service provided (20%)</a:t>
                      </a:r>
                    </a:p>
                  </a:txBody>
                  <a:tcPr>
                    <a:solidFill>
                      <a:srgbClr val="006699"/>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600" i="1" dirty="0" smtClean="0"/>
                        <a:t>“Because he delivered what he said he would in the time frame he said he would deliver it in. Once we had sent him the required information everything happened very quickly.”</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600"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sz="1600" i="1" dirty="0" smtClean="0"/>
                        <a:t>“Efficient service - the work visa was obtained very quickly for me to enable me to work whist awaiting permanent residency.”</a:t>
                      </a:r>
                    </a:p>
                    <a:p>
                      <a:endParaRPr lang="en-NZ" sz="1600" dirty="0"/>
                    </a:p>
                  </a:txBody>
                  <a:tcPr/>
                </a:tc>
              </a:tr>
            </a:tbl>
          </a:graphicData>
        </a:graphic>
      </p:graphicFrame>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755650" y="981075"/>
            <a:ext cx="8208963" cy="1800225"/>
          </a:xfrm>
          <a:prstGeom prst="rect">
            <a:avLst/>
          </a:prstGeom>
          <a:noFill/>
          <a:ln w="9525">
            <a:noFill/>
            <a:miter lim="800000"/>
            <a:headEnd/>
            <a:tailEnd/>
          </a:ln>
        </p:spPr>
        <p:txBody>
          <a:bodyPr/>
          <a:lstStyle/>
          <a:p>
            <a:pPr marL="342900" indent="-342900" eaLnBrk="0" hangingPunct="0">
              <a:spcBef>
                <a:spcPts val="800"/>
              </a:spcBef>
              <a:buFontTx/>
              <a:buChar char="•"/>
              <a:defRPr/>
            </a:pPr>
            <a:r>
              <a:rPr lang="en-US" sz="1800" kern="0" dirty="0">
                <a:latin typeface="+mn-lt"/>
              </a:rPr>
              <a:t>The main suggested improvements were similar to those given in earlier surveys:</a:t>
            </a: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ct val="60000"/>
              </a:spcBef>
              <a:buFontTx/>
              <a:buChar char="•"/>
              <a:defRPr/>
            </a:pPr>
            <a:endParaRPr lang="en-US" kern="0" dirty="0">
              <a:latin typeface="+mn-lt"/>
            </a:endParaRPr>
          </a:p>
          <a:p>
            <a:pPr marL="342900" indent="-342900" eaLnBrk="0" hangingPunct="0">
              <a:spcBef>
                <a:spcPct val="60000"/>
              </a:spcBef>
              <a:buFontTx/>
              <a:buChar char="•"/>
              <a:defRPr/>
            </a:pPr>
            <a:endParaRPr lang="en-US" kern="0" dirty="0">
              <a:latin typeface="+mn-lt"/>
            </a:endParaRPr>
          </a:p>
          <a:p>
            <a:pPr marL="342900" indent="-342900" eaLnBrk="0" hangingPunct="0">
              <a:spcBef>
                <a:spcPct val="60000"/>
              </a:spcBef>
              <a:buFontTx/>
              <a:buChar char="•"/>
              <a:defRPr/>
            </a:pPr>
            <a:endParaRPr lang="en-US" kern="0" dirty="0">
              <a:latin typeface="+mn-lt"/>
            </a:endParaRPr>
          </a:p>
          <a:p>
            <a:pPr marL="342900" indent="-342900" eaLnBrk="0" hangingPunct="0">
              <a:spcBef>
                <a:spcPct val="60000"/>
              </a:spcBef>
              <a:buFontTx/>
              <a:buChar char="•"/>
              <a:defRPr/>
            </a:pPr>
            <a:endParaRPr lang="en-US" kern="0" dirty="0">
              <a:latin typeface="+mn-lt"/>
            </a:endParaRPr>
          </a:p>
        </p:txBody>
      </p:sp>
      <p:sp>
        <p:nvSpPr>
          <p:cNvPr id="9" name="Rectangle 3"/>
          <p:cNvSpPr txBox="1">
            <a:spLocks noChangeArrowheads="1"/>
          </p:cNvSpPr>
          <p:nvPr/>
        </p:nvSpPr>
        <p:spPr bwMode="auto">
          <a:xfrm>
            <a:off x="827088" y="692150"/>
            <a:ext cx="8316912" cy="5878513"/>
          </a:xfrm>
          <a:prstGeom prst="rect">
            <a:avLst/>
          </a:prstGeom>
          <a:noFill/>
          <a:ln w="9525">
            <a:noFill/>
            <a:miter lim="800000"/>
            <a:headEnd/>
            <a:tailEnd/>
          </a:ln>
        </p:spPr>
        <p:txBody>
          <a:bodyPr/>
          <a:lstStyle/>
          <a:p>
            <a:pPr marL="342900" indent="-342900" eaLnBrk="0" hangingPunct="0">
              <a:spcBef>
                <a:spcPts val="800"/>
              </a:spcBef>
              <a:buFontTx/>
              <a:buChar char="•"/>
              <a:defRPr/>
            </a:pPr>
            <a:endParaRPr lang="en-US" sz="1400" dirty="0"/>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p:txBody>
      </p:sp>
      <p:sp>
        <p:nvSpPr>
          <p:cNvPr id="27651" name="Rectangle 6"/>
          <p:cNvSpPr>
            <a:spLocks noGrp="1" noChangeArrowheads="1"/>
          </p:cNvSpPr>
          <p:nvPr>
            <p:ph type="sldNum" sz="quarter" idx="11"/>
          </p:nvPr>
        </p:nvSpPr>
        <p:spPr>
          <a:noFill/>
        </p:spPr>
        <p:txBody>
          <a:bodyPr/>
          <a:lstStyle/>
          <a:p>
            <a:fld id="{66449181-F994-4886-9F45-0725F3572FD1}" type="slidenum">
              <a:rPr lang="en-US" smtClean="0"/>
              <a:pPr/>
              <a:t>8</a:t>
            </a:fld>
            <a:endParaRPr lang="en-US" smtClean="0"/>
          </a:p>
        </p:txBody>
      </p:sp>
      <p:sp>
        <p:nvSpPr>
          <p:cNvPr id="27652" name="Rectangle 2"/>
          <p:cNvSpPr>
            <a:spLocks noGrp="1" noChangeArrowheads="1"/>
          </p:cNvSpPr>
          <p:nvPr>
            <p:ph type="title"/>
          </p:nvPr>
        </p:nvSpPr>
        <p:spPr>
          <a:xfrm>
            <a:off x="500063" y="115888"/>
            <a:ext cx="8643937" cy="561975"/>
          </a:xfrm>
        </p:spPr>
        <p:txBody>
          <a:bodyPr/>
          <a:lstStyle/>
          <a:p>
            <a:r>
              <a:rPr lang="en-US" sz="2000" b="1" smtClean="0"/>
              <a:t>Suggested Improvements</a:t>
            </a:r>
          </a:p>
        </p:txBody>
      </p:sp>
      <p:pic>
        <p:nvPicPr>
          <p:cNvPr id="27653" name="Picture 3"/>
          <p:cNvPicPr>
            <a:picLocks noChangeAspect="1" noChangeArrowheads="1"/>
          </p:cNvPicPr>
          <p:nvPr/>
        </p:nvPicPr>
        <p:blipFill>
          <a:blip r:embed="rId2"/>
          <a:srcRect/>
          <a:stretch>
            <a:fillRect/>
          </a:stretch>
        </p:blipFill>
        <p:spPr bwMode="auto">
          <a:xfrm>
            <a:off x="735013" y="1844675"/>
            <a:ext cx="8229600" cy="2592388"/>
          </a:xfrm>
          <a:prstGeom prst="rect">
            <a:avLst/>
          </a:prstGeom>
          <a:noFill/>
          <a:ln w="9525">
            <a:noFill/>
            <a:miter lim="800000"/>
            <a:headEnd/>
            <a:tailEnd/>
          </a:ln>
        </p:spPr>
      </p:pic>
      <p:sp>
        <p:nvSpPr>
          <p:cNvPr id="27654" name="Rectangle 6"/>
          <p:cNvSpPr>
            <a:spLocks noChangeArrowheads="1"/>
          </p:cNvSpPr>
          <p:nvPr/>
        </p:nvSpPr>
        <p:spPr bwMode="auto">
          <a:xfrm>
            <a:off x="1692275" y="4797425"/>
            <a:ext cx="6119813" cy="784225"/>
          </a:xfrm>
          <a:prstGeom prst="rect">
            <a:avLst/>
          </a:prstGeom>
          <a:noFill/>
          <a:ln w="9525">
            <a:noFill/>
            <a:miter lim="800000"/>
            <a:headEnd/>
            <a:tailEnd/>
          </a:ln>
        </p:spPr>
        <p:txBody>
          <a:bodyPr>
            <a:spAutoFit/>
          </a:bodyPr>
          <a:lstStyle/>
          <a:p>
            <a:pPr algn="ctr"/>
            <a:r>
              <a:rPr lang="en-NZ" sz="1500" i="1">
                <a:solidFill>
                  <a:srgbClr val="333399"/>
                </a:solidFill>
              </a:rPr>
              <a:t>” More detailed explanations of what the applicant should do.”</a:t>
            </a:r>
          </a:p>
          <a:p>
            <a:pPr algn="ctr"/>
            <a:endParaRPr lang="en-NZ" sz="1500" i="1">
              <a:solidFill>
                <a:srgbClr val="333399"/>
              </a:solidFill>
            </a:endParaRPr>
          </a:p>
          <a:p>
            <a:pPr algn="ctr"/>
            <a:r>
              <a:rPr lang="en-NZ" sz="1500" i="1">
                <a:solidFill>
                  <a:srgbClr val="333399"/>
                </a:solidFill>
              </a:rPr>
              <a:t>“Responsiveness, communication, ownership, and HONESTY.”</a:t>
            </a: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827088" y="692150"/>
            <a:ext cx="8316912" cy="5878513"/>
          </a:xfrm>
          <a:prstGeom prst="rect">
            <a:avLst/>
          </a:prstGeom>
          <a:noFill/>
          <a:ln w="9525">
            <a:noFill/>
            <a:miter lim="800000"/>
            <a:headEnd/>
            <a:tailEnd/>
          </a:ln>
        </p:spPr>
        <p:txBody>
          <a:bodyPr/>
          <a:lstStyle/>
          <a:p>
            <a:pPr marL="342900" indent="-342900" eaLnBrk="0" hangingPunct="0">
              <a:spcBef>
                <a:spcPts val="800"/>
              </a:spcBef>
              <a:buFontTx/>
              <a:buChar char="•"/>
              <a:defRPr/>
            </a:pPr>
            <a:endParaRPr lang="en-US" sz="1400" dirty="0"/>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a:p>
            <a:pPr marL="342900" indent="-342900" eaLnBrk="0" hangingPunct="0">
              <a:spcBef>
                <a:spcPts val="800"/>
              </a:spcBef>
              <a:buFontTx/>
              <a:buChar char="•"/>
              <a:defRPr/>
            </a:pPr>
            <a:endParaRPr lang="en-US" kern="0" dirty="0">
              <a:latin typeface="+mn-lt"/>
            </a:endParaRPr>
          </a:p>
        </p:txBody>
      </p:sp>
      <p:sp>
        <p:nvSpPr>
          <p:cNvPr id="26626" name="Rectangle 6"/>
          <p:cNvSpPr>
            <a:spLocks noGrp="1" noChangeArrowheads="1"/>
          </p:cNvSpPr>
          <p:nvPr>
            <p:ph type="sldNum" sz="quarter" idx="11"/>
          </p:nvPr>
        </p:nvSpPr>
        <p:spPr>
          <a:noFill/>
        </p:spPr>
        <p:txBody>
          <a:bodyPr/>
          <a:lstStyle/>
          <a:p>
            <a:fld id="{10AA19CB-C1FC-4769-A734-83EB6CC11D19}" type="slidenum">
              <a:rPr lang="en-US" smtClean="0"/>
              <a:pPr/>
              <a:t>9</a:t>
            </a:fld>
            <a:endParaRPr lang="en-US" smtClean="0"/>
          </a:p>
        </p:txBody>
      </p:sp>
      <p:sp>
        <p:nvSpPr>
          <p:cNvPr id="26627" name="Rectangle 2"/>
          <p:cNvSpPr>
            <a:spLocks noGrp="1" noChangeArrowheads="1"/>
          </p:cNvSpPr>
          <p:nvPr>
            <p:ph type="title"/>
          </p:nvPr>
        </p:nvSpPr>
        <p:spPr>
          <a:xfrm>
            <a:off x="500063" y="115888"/>
            <a:ext cx="8643937" cy="561975"/>
          </a:xfrm>
        </p:spPr>
        <p:txBody>
          <a:bodyPr/>
          <a:lstStyle/>
          <a:p>
            <a:r>
              <a:rPr lang="en-US" sz="2000" b="1" smtClean="0"/>
              <a:t>Main Reasons for Dissatisfaction with Overall Service Provided</a:t>
            </a:r>
          </a:p>
        </p:txBody>
      </p:sp>
      <p:graphicFrame>
        <p:nvGraphicFramePr>
          <p:cNvPr id="6" name="Table 5"/>
          <p:cNvGraphicFramePr>
            <a:graphicFrameLocks noGrp="1"/>
          </p:cNvGraphicFramePr>
          <p:nvPr/>
        </p:nvGraphicFramePr>
        <p:xfrm>
          <a:off x="900113" y="692150"/>
          <a:ext cx="7920037" cy="5845175"/>
        </p:xfrm>
        <a:graphic>
          <a:graphicData uri="http://schemas.openxmlformats.org/drawingml/2006/table">
            <a:tbl>
              <a:tblPr bandRow="1">
                <a:tableStyleId>{5202B0CA-FC54-4496-8BCA-5EF66A818D29}</a:tableStyleId>
              </a:tblPr>
              <a:tblGrid>
                <a:gridCol w="7920880"/>
              </a:tblGrid>
              <a:tr h="368803">
                <a:tc>
                  <a:txBody>
                    <a:bodyPr/>
                    <a:lstStyle/>
                    <a:p>
                      <a:pPr algn="ctr"/>
                      <a:r>
                        <a:rPr lang="en-NZ" sz="1600" b="1" dirty="0" smtClean="0">
                          <a:solidFill>
                            <a:schemeClr val="bg1"/>
                          </a:solidFill>
                        </a:rPr>
                        <a:t>Expensive (6%)</a:t>
                      </a:r>
                      <a:endParaRPr lang="en-NZ" sz="1600" b="1" dirty="0">
                        <a:solidFill>
                          <a:schemeClr val="bg1"/>
                        </a:solidFill>
                      </a:endParaRPr>
                    </a:p>
                  </a:txBody>
                  <a:tcPr>
                    <a:solidFill>
                      <a:srgbClr val="006699"/>
                    </a:solidFill>
                  </a:tcPr>
                </a:tc>
              </a:tr>
              <a:tr h="1659614">
                <a:tc>
                  <a:txBody>
                    <a:bodyPr/>
                    <a:lstStyle/>
                    <a:p>
                      <a:r>
                        <a:rPr lang="en-NZ" sz="1600" i="1" dirty="0" smtClean="0"/>
                        <a:t>“All he done for me is sign his name and he wants $585 - he never said how much before I started.”</a:t>
                      </a:r>
                    </a:p>
                    <a:p>
                      <a:endParaRPr lang="en-NZ" sz="1100" i="1" dirty="0" smtClean="0"/>
                    </a:p>
                    <a:p>
                      <a:r>
                        <a:rPr lang="en-NZ" sz="1600" i="1" dirty="0" smtClean="0"/>
                        <a:t>“I completed all the necessary forms myself. All the agent had to do was send the documents to the High Commission and yet I was charged £400 when the required fee by New Zealand for the visa was £75.”</a:t>
                      </a:r>
                    </a:p>
                    <a:p>
                      <a:r>
                        <a:rPr lang="en-NZ" sz="800" i="1" dirty="0" smtClean="0"/>
                        <a:t>  </a:t>
                      </a:r>
                      <a:endParaRPr lang="en-NZ" sz="800" i="1" dirty="0"/>
                    </a:p>
                  </a:txBody>
                  <a:tcPr/>
                </a:tc>
              </a:tr>
              <a:tr h="368803">
                <a:tc>
                  <a:txBody>
                    <a:bodyPr/>
                    <a:lstStyle/>
                    <a:p>
                      <a:pPr marL="0" algn="ctr" defTabSz="914400" rtl="0" eaLnBrk="1" latinLnBrk="0" hangingPunct="1"/>
                      <a:r>
                        <a:rPr lang="en-NZ" sz="1600" b="1" kern="1200" dirty="0" smtClean="0">
                          <a:solidFill>
                            <a:schemeClr val="bg1"/>
                          </a:solidFill>
                          <a:latin typeface="+mn-lt"/>
                          <a:ea typeface="+mn-ea"/>
                          <a:cs typeface="+mn-cs"/>
                        </a:rPr>
                        <a:t>Poor/unhelpful</a:t>
                      </a:r>
                      <a:r>
                        <a:rPr lang="en-NZ" sz="1600" b="1" kern="1200" baseline="0" dirty="0" smtClean="0">
                          <a:solidFill>
                            <a:schemeClr val="bg1"/>
                          </a:solidFill>
                          <a:latin typeface="+mn-lt"/>
                          <a:ea typeface="+mn-ea"/>
                          <a:cs typeface="+mn-cs"/>
                        </a:rPr>
                        <a:t> service (4%)</a:t>
                      </a:r>
                      <a:endParaRPr lang="en-NZ" sz="1600" b="1" kern="1200" dirty="0" smtClean="0">
                        <a:solidFill>
                          <a:schemeClr val="bg1"/>
                        </a:solidFill>
                        <a:latin typeface="+mn-lt"/>
                        <a:ea typeface="+mn-ea"/>
                        <a:cs typeface="+mn-cs"/>
                      </a:endParaRPr>
                    </a:p>
                  </a:txBody>
                  <a:tcPr>
                    <a:solidFill>
                      <a:srgbClr val="006699"/>
                    </a:solidFill>
                  </a:tcPr>
                </a:tc>
              </a:tr>
              <a:tr h="727502">
                <a:tc>
                  <a:txBody>
                    <a:bodyPr/>
                    <a:lstStyle/>
                    <a:p>
                      <a:r>
                        <a:rPr lang="en-NZ" sz="1600" i="1" dirty="0" smtClean="0"/>
                        <a:t>“She wasn't professional at all times and she doesn't have idea about New Zealand law.”</a:t>
                      </a:r>
                    </a:p>
                    <a:p>
                      <a:endParaRPr lang="en-NZ" sz="1050" i="1" dirty="0" smtClean="0"/>
                    </a:p>
                  </a:txBody>
                  <a:tcPr/>
                </a:tc>
              </a:tr>
              <a:tr h="368803">
                <a:tc>
                  <a:txBody>
                    <a:bodyPr/>
                    <a:lstStyle/>
                    <a:p>
                      <a:pPr marL="0" algn="ctr" defTabSz="914400" rtl="0" eaLnBrk="1" latinLnBrk="0" hangingPunct="1"/>
                      <a:r>
                        <a:rPr lang="en-NZ" sz="1600" b="1" kern="1200" dirty="0" smtClean="0">
                          <a:solidFill>
                            <a:schemeClr val="bg1"/>
                          </a:solidFill>
                          <a:latin typeface="+mn-lt"/>
                          <a:ea typeface="+mn-ea"/>
                          <a:cs typeface="+mn-cs"/>
                        </a:rPr>
                        <a:t>Slow/lengthy</a:t>
                      </a:r>
                      <a:r>
                        <a:rPr lang="en-NZ" sz="1600" b="1" kern="1200" baseline="0" dirty="0" smtClean="0">
                          <a:solidFill>
                            <a:schemeClr val="bg1"/>
                          </a:solidFill>
                          <a:latin typeface="+mn-lt"/>
                          <a:ea typeface="+mn-ea"/>
                          <a:cs typeface="+mn-cs"/>
                        </a:rPr>
                        <a:t> process (3%)</a:t>
                      </a:r>
                      <a:endParaRPr lang="en-NZ" sz="1600" b="1" kern="1200" dirty="0" smtClean="0">
                        <a:solidFill>
                          <a:schemeClr val="bg1"/>
                        </a:solidFill>
                        <a:latin typeface="+mn-lt"/>
                        <a:ea typeface="+mn-ea"/>
                        <a:cs typeface="+mn-cs"/>
                      </a:endParaRPr>
                    </a:p>
                  </a:txBody>
                  <a:tcPr>
                    <a:solidFill>
                      <a:srgbClr val="006699"/>
                    </a:solidFill>
                  </a:tcPr>
                </a:tc>
              </a:tr>
              <a:tr h="985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600" i="1" dirty="0" smtClean="0"/>
                        <a:t>”They did not stick to the timeframes first outlined, did not request all the necessary information at the start of the process and took a 2 week holiday at the crucial time in my process.”</a:t>
                      </a:r>
                    </a:p>
                    <a:p>
                      <a:endParaRPr lang="en-NZ" sz="1050" dirty="0"/>
                    </a:p>
                  </a:txBody>
                  <a:tcPr/>
                </a:tc>
              </a:tr>
              <a:tr h="368803">
                <a:tc>
                  <a:txBody>
                    <a:bodyPr/>
                    <a:lstStyle/>
                    <a:p>
                      <a:pPr marL="0" algn="ctr" defTabSz="914400" rtl="0" eaLnBrk="1" latinLnBrk="0" hangingPunct="1"/>
                      <a:r>
                        <a:rPr lang="en-NZ" sz="1600" b="1" kern="1200" dirty="0" smtClean="0">
                          <a:solidFill>
                            <a:schemeClr val="bg1"/>
                          </a:solidFill>
                          <a:latin typeface="+mn-lt"/>
                          <a:ea typeface="+mn-ea"/>
                          <a:cs typeface="+mn-cs"/>
                        </a:rPr>
                        <a:t>Did not explain things clearly (3%)</a:t>
                      </a:r>
                    </a:p>
                  </a:txBody>
                  <a:tcPr>
                    <a:solidFill>
                      <a:srgbClr val="006699"/>
                    </a:solidFill>
                  </a:tcPr>
                </a:tc>
              </a:tr>
              <a:tr h="985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600" i="1" dirty="0" smtClean="0"/>
                        <a:t>” Provided misleading information. She sound very assuring when I'm still in the Philippines but when I'm already in  NZ things went very differently and you have to live with it because you have no other choice.”</a:t>
                      </a:r>
                    </a:p>
                    <a:p>
                      <a:pPr marL="0" marR="0" indent="0" algn="l" defTabSz="914400" rtl="0" eaLnBrk="1" fontAlgn="auto" latinLnBrk="0" hangingPunct="1">
                        <a:lnSpc>
                          <a:spcPct val="100000"/>
                        </a:lnSpc>
                        <a:spcBef>
                          <a:spcPts val="0"/>
                        </a:spcBef>
                        <a:spcAft>
                          <a:spcPts val="0"/>
                        </a:spcAft>
                        <a:buClrTx/>
                        <a:buSzTx/>
                        <a:buFontTx/>
                        <a:buNone/>
                        <a:tabLst/>
                        <a:defRPr/>
                      </a:pPr>
                      <a:r>
                        <a:rPr lang="en-NZ" sz="800" i="1" dirty="0" smtClean="0"/>
                        <a:t> </a:t>
                      </a:r>
                    </a:p>
                  </a:txBody>
                  <a:tcPr/>
                </a:tc>
              </a:tr>
            </a:tbl>
          </a:graphicData>
        </a:graphic>
      </p:graphicFrame>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20926</TotalTime>
  <Words>800</Words>
  <Application>Microsoft Office PowerPoint</Application>
  <PresentationFormat>On-screen Show (4:3)</PresentationFormat>
  <Paragraphs>124</Paragraphs>
  <Slides>10</Slides>
  <Notes>0</Notes>
  <HiddenSlides>0</HiddenSlides>
  <MMClips>0</MMClips>
  <ScaleCrop>false</ScaleCrop>
  <HeadingPairs>
    <vt:vector size="8" baseType="variant">
      <vt:variant>
        <vt:lpstr>Fonts Used</vt:lpstr>
      </vt:variant>
      <vt:variant>
        <vt:i4>3</vt:i4>
      </vt:variant>
      <vt:variant>
        <vt:lpstr>Design Template</vt:lpstr>
      </vt:variant>
      <vt:variant>
        <vt:i4>3</vt:i4>
      </vt:variant>
      <vt:variant>
        <vt:lpstr>Embedded OLE Servers</vt:lpstr>
      </vt:variant>
      <vt:variant>
        <vt:i4>1</vt:i4>
      </vt:variant>
      <vt:variant>
        <vt:lpstr>Slide Titles</vt:lpstr>
      </vt:variant>
      <vt:variant>
        <vt:i4>10</vt:i4>
      </vt:variant>
    </vt:vector>
  </HeadingPairs>
  <TitlesOfParts>
    <vt:vector size="17" baseType="lpstr">
      <vt:lpstr>Arial</vt:lpstr>
      <vt:lpstr>Calibri</vt:lpstr>
      <vt:lpstr>Times New Roman</vt:lpstr>
      <vt:lpstr>Custom Design</vt:lpstr>
      <vt:lpstr>Custom Design</vt:lpstr>
      <vt:lpstr>Custom Design</vt:lpstr>
      <vt:lpstr>Microsoft Word Document</vt:lpstr>
      <vt:lpstr>       Summary of Key Results from the  2012 Survey of Visa Applicants  Who Used an Adviser    August 2012</vt:lpstr>
      <vt:lpstr>Background</vt:lpstr>
      <vt:lpstr>Survey Sample</vt:lpstr>
      <vt:lpstr>Key Headlines</vt:lpstr>
      <vt:lpstr>Overall Satisfaction</vt:lpstr>
      <vt:lpstr>Adviser Performance</vt:lpstr>
      <vt:lpstr>Main Reasons for Satisfaction with Overall Service Provided</vt:lpstr>
      <vt:lpstr>Suggested Improvements</vt:lpstr>
      <vt:lpstr>Main Reasons for Dissatisfaction with Overall Service Provided</vt:lpstr>
      <vt:lpstr>Compliance</vt:lpstr>
    </vt:vector>
  </TitlesOfParts>
  <Company>TNS New Zealand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Christine</dc:creator>
  <cp:lastModifiedBy>Natasha Narayan</cp:lastModifiedBy>
  <cp:revision>1797</cp:revision>
  <cp:lastPrinted>2009-08-24T23:51:35Z</cp:lastPrinted>
  <dcterms:created xsi:type="dcterms:W3CDTF">2008-03-09T08:17:43Z</dcterms:created>
  <dcterms:modified xsi:type="dcterms:W3CDTF">2012-08-29T06:28:49Z</dcterms:modified>
</cp:coreProperties>
</file>