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4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5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44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16.xml" ContentType="application/vnd.openxmlformats-officedocument.theme+xml"/>
  <Override PartName="/ppt/slideMasters/slideMaster13.xml" ContentType="application/vnd.openxmlformats-officedocument.presentationml.slideMaster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s/slide24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Masters/slideMaster14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ppt/theme/theme14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8" r:id="rId2"/>
    <p:sldMasterId id="2147483659" r:id="rId3"/>
    <p:sldMasterId id="2147483660" r:id="rId4"/>
    <p:sldMasterId id="2147483661" r:id="rId5"/>
    <p:sldMasterId id="2147483662" r:id="rId6"/>
    <p:sldMasterId id="2147483663" r:id="rId7"/>
    <p:sldMasterId id="2147483664" r:id="rId8"/>
    <p:sldMasterId id="2147483665" r:id="rId9"/>
    <p:sldMasterId id="2147483666" r:id="rId10"/>
    <p:sldMasterId id="2147483667" r:id="rId11"/>
    <p:sldMasterId id="2147483668" r:id="rId12"/>
    <p:sldMasterId id="2147483669" r:id="rId13"/>
    <p:sldMasterId id="2147483670" r:id="rId14"/>
  </p:sldMasterIdLst>
  <p:notesMasterIdLst>
    <p:notesMasterId r:id="rId42"/>
  </p:notesMasterIdLst>
  <p:handoutMasterIdLst>
    <p:handoutMasterId r:id="rId43"/>
  </p:handoutMasterIdLst>
  <p:sldIdLst>
    <p:sldId id="273" r:id="rId15"/>
    <p:sldId id="257" r:id="rId16"/>
    <p:sldId id="258" r:id="rId17"/>
    <p:sldId id="259" r:id="rId18"/>
    <p:sldId id="260" r:id="rId19"/>
    <p:sldId id="263" r:id="rId20"/>
    <p:sldId id="261" r:id="rId21"/>
    <p:sldId id="262" r:id="rId22"/>
    <p:sldId id="264" r:id="rId23"/>
    <p:sldId id="265" r:id="rId24"/>
    <p:sldId id="266" r:id="rId25"/>
    <p:sldId id="267" r:id="rId26"/>
    <p:sldId id="270" r:id="rId27"/>
    <p:sldId id="271" r:id="rId28"/>
    <p:sldId id="272" r:id="rId29"/>
    <p:sldId id="274" r:id="rId30"/>
    <p:sldId id="275" r:id="rId31"/>
    <p:sldId id="276" r:id="rId32"/>
    <p:sldId id="279" r:id="rId33"/>
    <p:sldId id="278" r:id="rId34"/>
    <p:sldId id="282" r:id="rId35"/>
    <p:sldId id="284" r:id="rId36"/>
    <p:sldId id="288" r:id="rId37"/>
    <p:sldId id="287" r:id="rId38"/>
    <p:sldId id="289" r:id="rId39"/>
    <p:sldId id="290" r:id="rId40"/>
    <p:sldId id="292" r:id="rId4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BAE15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170" y="-8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26" Type="http://schemas.openxmlformats.org/officeDocument/2006/relationships/slide" Target="slides/slide12.xml"/><Relationship Id="rId39" Type="http://schemas.openxmlformats.org/officeDocument/2006/relationships/slide" Target="slides/slide2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7.xml"/><Relationship Id="rId34" Type="http://schemas.openxmlformats.org/officeDocument/2006/relationships/slide" Target="slides/slide20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slide" Target="slides/slide19.xml"/><Relationship Id="rId38" Type="http://schemas.openxmlformats.org/officeDocument/2006/relationships/slide" Target="slides/slide24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29" Type="http://schemas.openxmlformats.org/officeDocument/2006/relationships/slide" Target="slides/slide15.xml"/><Relationship Id="rId41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0.xml"/><Relationship Id="rId32" Type="http://schemas.openxmlformats.org/officeDocument/2006/relationships/slide" Target="slides/slide18.xml"/><Relationship Id="rId37" Type="http://schemas.openxmlformats.org/officeDocument/2006/relationships/slide" Target="slides/slide23.xml"/><Relationship Id="rId40" Type="http://schemas.openxmlformats.org/officeDocument/2006/relationships/slide" Target="slides/slide26.xml"/><Relationship Id="rId45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36" Type="http://schemas.openxmlformats.org/officeDocument/2006/relationships/slide" Target="slides/slide22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5.xml"/><Relationship Id="rId31" Type="http://schemas.openxmlformats.org/officeDocument/2006/relationships/slide" Target="slides/slide17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slide" Target="slides/slide16.xml"/><Relationship Id="rId35" Type="http://schemas.openxmlformats.org/officeDocument/2006/relationships/slide" Target="slides/slide21.xml"/><Relationship Id="rId43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C8F9D8A-EEF5-495F-87D8-CD2E0FD739E4}" type="datetimeFigureOut">
              <a:rPr lang="en-US"/>
              <a:pPr>
                <a:defRPr/>
              </a:pPr>
              <a:t>7/24/2012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3604367E-1B51-4E29-A85E-ADDC6000569C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876B019-3AB3-4CEF-9568-24C070FA0D0C}" type="datetimeFigureOut">
              <a:rPr lang="en-US"/>
              <a:pPr>
                <a:defRPr/>
              </a:pPr>
              <a:t>7/24/2012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NZ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NZ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BC48F19-5161-4DD3-9BB3-D8E0F066F6C1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 userDrawn="1"/>
        </p:nvSpPr>
        <p:spPr>
          <a:xfrm>
            <a:off x="500063" y="1000125"/>
            <a:ext cx="6000750" cy="76993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NZ" sz="4400" dirty="0">
                <a:solidFill>
                  <a:srgbClr val="FBAE15"/>
                </a:solidFill>
                <a:latin typeface="+mj-lt"/>
                <a:ea typeface="+mj-ea"/>
                <a:cs typeface="+mj-cs"/>
              </a:rPr>
              <a:t>Bay of Plenty Polytechnic </a:t>
            </a:r>
          </a:p>
        </p:txBody>
      </p:sp>
      <p:cxnSp>
        <p:nvCxnSpPr>
          <p:cNvPr id="6" name="Straight Connector 7"/>
          <p:cNvCxnSpPr/>
          <p:nvPr userDrawn="1"/>
        </p:nvCxnSpPr>
        <p:spPr>
          <a:xfrm>
            <a:off x="0" y="1855788"/>
            <a:ext cx="6286500" cy="1587"/>
          </a:xfrm>
          <a:prstGeom prst="line">
            <a:avLst/>
          </a:prstGeom>
          <a:ln w="22225">
            <a:solidFill>
              <a:srgbClr val="FBAE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8"/>
          <p:cNvSpPr/>
          <p:nvPr userDrawn="1"/>
        </p:nvSpPr>
        <p:spPr>
          <a:xfrm>
            <a:off x="503238" y="2643188"/>
            <a:ext cx="1711325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NZ" sz="2800" dirty="0">
                <a:solidFill>
                  <a:schemeClr val="bg1"/>
                </a:solidFill>
                <a:latin typeface="+mn-lt"/>
              </a:rPr>
              <a:t>Presenter: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4000" y="288001"/>
            <a:ext cx="8139966" cy="720000"/>
          </a:xfrm>
        </p:spPr>
        <p:txBody>
          <a:bodyPr>
            <a:spAutoFit/>
          </a:bodyPr>
          <a:lstStyle/>
          <a:p>
            <a:r>
              <a:rPr lang="en-US" dirty="0" smtClean="0"/>
              <a:t>Click to edit Master title style</a:t>
            </a:r>
            <a:endParaRPr lang="en-NZ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4000" y="2142000"/>
            <a:ext cx="8139966" cy="501182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NZ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0"/>
          </p:nvPr>
        </p:nvSpPr>
        <p:spPr>
          <a:xfrm>
            <a:off x="2286000" y="2643181"/>
            <a:ext cx="6357938" cy="522000"/>
          </a:xfrm>
        </p:spPr>
        <p:txBody>
          <a:bodyPr>
            <a:noAutofit/>
          </a:bodyPr>
          <a:lstStyle>
            <a:lvl1pPr>
              <a:buNone/>
              <a:defRPr sz="2800">
                <a:solidFill>
                  <a:schemeClr val="bg1"/>
                </a:solidFill>
              </a:defRPr>
            </a:lvl1pPr>
            <a:lvl2pPr>
              <a:buNone/>
              <a:defRPr sz="2800">
                <a:solidFill>
                  <a:schemeClr val="bg1"/>
                </a:solidFill>
              </a:defRPr>
            </a:lvl2pPr>
            <a:lvl3pPr>
              <a:buNone/>
              <a:defRPr sz="2800">
                <a:solidFill>
                  <a:schemeClr val="bg1"/>
                </a:solidFill>
              </a:defRPr>
            </a:lvl3pPr>
            <a:lvl4pPr>
              <a:buNone/>
              <a:defRPr sz="2800">
                <a:solidFill>
                  <a:schemeClr val="bg1"/>
                </a:solidFill>
              </a:defRPr>
            </a:lvl4pPr>
            <a:lvl5pPr>
              <a:buNone/>
              <a:defRPr sz="2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o swoo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/>
          <a:srcRect b="250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5" y="1711325"/>
            <a:ext cx="4316413" cy="4022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9638" y="1711325"/>
            <a:ext cx="4316412" cy="4022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0538" y="53975"/>
            <a:ext cx="2195512" cy="56800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0825" y="53975"/>
            <a:ext cx="6437313" cy="56800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5" y="1711325"/>
            <a:ext cx="4316413" cy="4022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9638" y="1711325"/>
            <a:ext cx="4316412" cy="4022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0538" y="53975"/>
            <a:ext cx="2195512" cy="56800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0825" y="53975"/>
            <a:ext cx="6437313" cy="56800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5" y="1711325"/>
            <a:ext cx="4316413" cy="4022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9638" y="1711325"/>
            <a:ext cx="4316412" cy="4022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0538" y="53975"/>
            <a:ext cx="2195512" cy="56800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0825" y="53975"/>
            <a:ext cx="6437313" cy="56800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5" y="1711325"/>
            <a:ext cx="4316413" cy="4022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9638" y="1711325"/>
            <a:ext cx="4316412" cy="4022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5" y="1711325"/>
            <a:ext cx="4316413" cy="4022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9638" y="1711325"/>
            <a:ext cx="4316412" cy="4022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0538" y="53975"/>
            <a:ext cx="2195512" cy="56800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0825" y="53975"/>
            <a:ext cx="6437313" cy="56800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5" y="1711325"/>
            <a:ext cx="4316413" cy="4022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9638" y="1711325"/>
            <a:ext cx="4316412" cy="4022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0538" y="53975"/>
            <a:ext cx="2195512" cy="56800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0825" y="53975"/>
            <a:ext cx="6437313" cy="56800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6"/>
          <p:cNvCxnSpPr/>
          <p:nvPr userDrawn="1"/>
        </p:nvCxnSpPr>
        <p:spPr>
          <a:xfrm>
            <a:off x="0" y="1357313"/>
            <a:ext cx="5143500" cy="1587"/>
          </a:xfrm>
          <a:prstGeom prst="line">
            <a:avLst/>
          </a:prstGeom>
          <a:ln w="22225">
            <a:solidFill>
              <a:srgbClr val="FBAE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00" y="72000"/>
            <a:ext cx="4639504" cy="1213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0538" y="53975"/>
            <a:ext cx="2195512" cy="56800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0825" y="53975"/>
            <a:ext cx="6437313" cy="56800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5" y="1711325"/>
            <a:ext cx="4316413" cy="4022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9638" y="1711325"/>
            <a:ext cx="4316412" cy="4022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with small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Poly-009078-6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5153052" y="1684822"/>
            <a:ext cx="3276600" cy="24580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cxnSp>
        <p:nvCxnSpPr>
          <p:cNvPr id="5" name="Straight Connector 6"/>
          <p:cNvCxnSpPr/>
          <p:nvPr userDrawn="1"/>
        </p:nvCxnSpPr>
        <p:spPr>
          <a:xfrm>
            <a:off x="0" y="1357313"/>
            <a:ext cx="5143500" cy="1587"/>
          </a:xfrm>
          <a:prstGeom prst="line">
            <a:avLst/>
          </a:prstGeom>
          <a:ln w="22225">
            <a:solidFill>
              <a:srgbClr val="FBAE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00" y="72000"/>
            <a:ext cx="4639504" cy="1213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0538" y="53975"/>
            <a:ext cx="2195512" cy="56800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0825" y="53975"/>
            <a:ext cx="6437313" cy="56800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5" y="1711325"/>
            <a:ext cx="4316413" cy="4022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9638" y="1711325"/>
            <a:ext cx="4316412" cy="4022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 - Beach ball backdr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Photo1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 descr="powerpoint master_08_bottom strip copy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4919663"/>
            <a:ext cx="914400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000" y="216000"/>
            <a:ext cx="6645600" cy="712800"/>
          </a:xfrm>
        </p:spPr>
        <p:txBody>
          <a:bodyPr>
            <a:noAutofit/>
          </a:bodyPr>
          <a:lstStyle>
            <a:lvl1pPr>
              <a:defRPr kumimoji="0" lang="en-NZ" sz="40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NZ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0538" y="53975"/>
            <a:ext cx="2195512" cy="56800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0825" y="53975"/>
            <a:ext cx="6437313" cy="56800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5" y="1711325"/>
            <a:ext cx="4316413" cy="4022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9638" y="1711325"/>
            <a:ext cx="4316412" cy="4022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 - Fun in the sun backdr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Photo2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 descr="powerpoint master_08_bottom strip copy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4919663"/>
            <a:ext cx="914400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000" y="356400"/>
            <a:ext cx="4572000" cy="1785600"/>
          </a:xfrm>
        </p:spPr>
        <p:txBody>
          <a:bodyPr>
            <a:noAutofit/>
          </a:bodyPr>
          <a:lstStyle>
            <a:lvl1pPr>
              <a:defRPr kumimoji="0" lang="en-NZ" sz="4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NZ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0538" y="53975"/>
            <a:ext cx="2195512" cy="56800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0825" y="53975"/>
            <a:ext cx="6437313" cy="56800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5" y="1711325"/>
            <a:ext cx="4316413" cy="4022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9638" y="1711325"/>
            <a:ext cx="4316412" cy="4022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 - Surfing backdr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Photo4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 descr="powerpoint master_08_bottom strip copy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4919663"/>
            <a:ext cx="914400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000" y="356400"/>
            <a:ext cx="4572000" cy="1785600"/>
          </a:xfrm>
        </p:spPr>
        <p:txBody>
          <a:bodyPr>
            <a:noAutofit/>
          </a:bodyPr>
          <a:lstStyle>
            <a:lvl1pPr>
              <a:defRPr kumimoji="0" lang="en-NZ" sz="4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NZ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0538" y="53975"/>
            <a:ext cx="2195512" cy="56800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0825" y="53975"/>
            <a:ext cx="6437313" cy="56800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5" y="1711325"/>
            <a:ext cx="4316413" cy="4022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9638" y="1711325"/>
            <a:ext cx="4316412" cy="4022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7"/>
          <p:cNvCxnSpPr/>
          <p:nvPr userDrawn="1"/>
        </p:nvCxnSpPr>
        <p:spPr>
          <a:xfrm>
            <a:off x="0" y="1357313"/>
            <a:ext cx="5143500" cy="1587"/>
          </a:xfrm>
          <a:prstGeom prst="line">
            <a:avLst/>
          </a:prstGeom>
          <a:ln w="22225">
            <a:solidFill>
              <a:srgbClr val="FBAE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04000" y="72000"/>
            <a:ext cx="4639504" cy="1213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0538" y="53975"/>
            <a:ext cx="2195512" cy="56800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0825" y="53975"/>
            <a:ext cx="6437313" cy="56800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6"/>
          <p:cNvCxnSpPr/>
          <p:nvPr userDrawn="1"/>
        </p:nvCxnSpPr>
        <p:spPr>
          <a:xfrm>
            <a:off x="0" y="1357313"/>
            <a:ext cx="5143500" cy="1587"/>
          </a:xfrm>
          <a:prstGeom prst="line">
            <a:avLst/>
          </a:prstGeom>
          <a:ln w="22225">
            <a:solidFill>
              <a:srgbClr val="FBAE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00" y="72000"/>
            <a:ext cx="4639504" cy="1213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5" y="1711325"/>
            <a:ext cx="4316413" cy="4022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9638" y="1711325"/>
            <a:ext cx="4316412" cy="4022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0538" y="53975"/>
            <a:ext cx="2195512" cy="56800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0825" y="53975"/>
            <a:ext cx="6437313" cy="56800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5" y="1711325"/>
            <a:ext cx="4316413" cy="4022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9638" y="1711325"/>
            <a:ext cx="4316412" cy="4022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0538" y="53975"/>
            <a:ext cx="2195512" cy="56800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0825" y="53975"/>
            <a:ext cx="6437313" cy="56800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6.xml"/><Relationship Id="rId13" Type="http://schemas.openxmlformats.org/officeDocument/2006/relationships/image" Target="../media/image8.jpeg"/><Relationship Id="rId3" Type="http://schemas.openxmlformats.org/officeDocument/2006/relationships/slideLayout" Target="../slideLayouts/slideLayout101.xml"/><Relationship Id="rId7" Type="http://schemas.openxmlformats.org/officeDocument/2006/relationships/slideLayout" Target="../slideLayouts/slideLayout105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99.xml"/><Relationship Id="rId6" Type="http://schemas.openxmlformats.org/officeDocument/2006/relationships/slideLayout" Target="../slideLayouts/slideLayout104.xml"/><Relationship Id="rId11" Type="http://schemas.openxmlformats.org/officeDocument/2006/relationships/slideLayout" Target="../slideLayouts/slideLayout109.xml"/><Relationship Id="rId5" Type="http://schemas.openxmlformats.org/officeDocument/2006/relationships/slideLayout" Target="../slideLayouts/slideLayout103.xml"/><Relationship Id="rId10" Type="http://schemas.openxmlformats.org/officeDocument/2006/relationships/slideLayout" Target="../slideLayouts/slideLayout108.xml"/><Relationship Id="rId4" Type="http://schemas.openxmlformats.org/officeDocument/2006/relationships/slideLayout" Target="../slideLayouts/slideLayout102.xml"/><Relationship Id="rId9" Type="http://schemas.openxmlformats.org/officeDocument/2006/relationships/slideLayout" Target="../slideLayouts/slideLayout107.xml"/><Relationship Id="rId14" Type="http://schemas.openxmlformats.org/officeDocument/2006/relationships/image" Target="../media/image9.jpeg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7.xml"/><Relationship Id="rId13" Type="http://schemas.openxmlformats.org/officeDocument/2006/relationships/image" Target="../media/image10.jpeg"/><Relationship Id="rId3" Type="http://schemas.openxmlformats.org/officeDocument/2006/relationships/slideLayout" Target="../slideLayouts/slideLayout112.xml"/><Relationship Id="rId7" Type="http://schemas.openxmlformats.org/officeDocument/2006/relationships/slideLayout" Target="../slideLayouts/slideLayout116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1.xml"/><Relationship Id="rId1" Type="http://schemas.openxmlformats.org/officeDocument/2006/relationships/slideLayout" Target="../slideLayouts/slideLayout110.xml"/><Relationship Id="rId6" Type="http://schemas.openxmlformats.org/officeDocument/2006/relationships/slideLayout" Target="../slideLayouts/slideLayout115.xml"/><Relationship Id="rId11" Type="http://schemas.openxmlformats.org/officeDocument/2006/relationships/slideLayout" Target="../slideLayouts/slideLayout120.xml"/><Relationship Id="rId5" Type="http://schemas.openxmlformats.org/officeDocument/2006/relationships/slideLayout" Target="../slideLayouts/slideLayout114.xml"/><Relationship Id="rId10" Type="http://schemas.openxmlformats.org/officeDocument/2006/relationships/slideLayout" Target="../slideLayouts/slideLayout119.xml"/><Relationship Id="rId4" Type="http://schemas.openxmlformats.org/officeDocument/2006/relationships/slideLayout" Target="../slideLayouts/slideLayout113.xml"/><Relationship Id="rId9" Type="http://schemas.openxmlformats.org/officeDocument/2006/relationships/slideLayout" Target="../slideLayouts/slideLayout118.xml"/><Relationship Id="rId14" Type="http://schemas.openxmlformats.org/officeDocument/2006/relationships/image" Target="../media/image11.jpeg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8.xml"/><Relationship Id="rId13" Type="http://schemas.openxmlformats.org/officeDocument/2006/relationships/image" Target="../media/image10.jpeg"/><Relationship Id="rId3" Type="http://schemas.openxmlformats.org/officeDocument/2006/relationships/slideLayout" Target="../slideLayouts/slideLayout123.xml"/><Relationship Id="rId7" Type="http://schemas.openxmlformats.org/officeDocument/2006/relationships/slideLayout" Target="../slideLayouts/slideLayout127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2.xml"/><Relationship Id="rId1" Type="http://schemas.openxmlformats.org/officeDocument/2006/relationships/slideLayout" Target="../slideLayouts/slideLayout121.xml"/><Relationship Id="rId6" Type="http://schemas.openxmlformats.org/officeDocument/2006/relationships/slideLayout" Target="../slideLayouts/slideLayout126.xml"/><Relationship Id="rId11" Type="http://schemas.openxmlformats.org/officeDocument/2006/relationships/slideLayout" Target="../slideLayouts/slideLayout131.xml"/><Relationship Id="rId5" Type="http://schemas.openxmlformats.org/officeDocument/2006/relationships/slideLayout" Target="../slideLayouts/slideLayout125.xml"/><Relationship Id="rId10" Type="http://schemas.openxmlformats.org/officeDocument/2006/relationships/slideLayout" Target="../slideLayouts/slideLayout130.xml"/><Relationship Id="rId4" Type="http://schemas.openxmlformats.org/officeDocument/2006/relationships/slideLayout" Target="../slideLayouts/slideLayout124.xml"/><Relationship Id="rId9" Type="http://schemas.openxmlformats.org/officeDocument/2006/relationships/slideLayout" Target="../slideLayouts/slideLayout129.xml"/><Relationship Id="rId14" Type="http://schemas.openxmlformats.org/officeDocument/2006/relationships/image" Target="../media/image11.jpeg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9.xml"/><Relationship Id="rId13" Type="http://schemas.openxmlformats.org/officeDocument/2006/relationships/image" Target="../media/image10.jpeg"/><Relationship Id="rId3" Type="http://schemas.openxmlformats.org/officeDocument/2006/relationships/slideLayout" Target="../slideLayouts/slideLayout134.xml"/><Relationship Id="rId7" Type="http://schemas.openxmlformats.org/officeDocument/2006/relationships/slideLayout" Target="../slideLayouts/slideLayout138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3.xml"/><Relationship Id="rId1" Type="http://schemas.openxmlformats.org/officeDocument/2006/relationships/slideLayout" Target="../slideLayouts/slideLayout132.xml"/><Relationship Id="rId6" Type="http://schemas.openxmlformats.org/officeDocument/2006/relationships/slideLayout" Target="../slideLayouts/slideLayout137.xml"/><Relationship Id="rId11" Type="http://schemas.openxmlformats.org/officeDocument/2006/relationships/slideLayout" Target="../slideLayouts/slideLayout142.xml"/><Relationship Id="rId5" Type="http://schemas.openxmlformats.org/officeDocument/2006/relationships/slideLayout" Target="../slideLayouts/slideLayout136.xml"/><Relationship Id="rId10" Type="http://schemas.openxmlformats.org/officeDocument/2006/relationships/slideLayout" Target="../slideLayouts/slideLayout141.xml"/><Relationship Id="rId4" Type="http://schemas.openxmlformats.org/officeDocument/2006/relationships/slideLayout" Target="../slideLayouts/slideLayout135.xml"/><Relationship Id="rId9" Type="http://schemas.openxmlformats.org/officeDocument/2006/relationships/slideLayout" Target="../slideLayouts/slideLayout140.xml"/><Relationship Id="rId14" Type="http://schemas.openxmlformats.org/officeDocument/2006/relationships/image" Target="../media/image11.jpeg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0.xml"/><Relationship Id="rId13" Type="http://schemas.openxmlformats.org/officeDocument/2006/relationships/image" Target="../media/image10.jpeg"/><Relationship Id="rId3" Type="http://schemas.openxmlformats.org/officeDocument/2006/relationships/slideLayout" Target="../slideLayouts/slideLayout145.xml"/><Relationship Id="rId7" Type="http://schemas.openxmlformats.org/officeDocument/2006/relationships/slideLayout" Target="../slideLayouts/slideLayout149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4.xml"/><Relationship Id="rId1" Type="http://schemas.openxmlformats.org/officeDocument/2006/relationships/slideLayout" Target="../slideLayouts/slideLayout143.xml"/><Relationship Id="rId6" Type="http://schemas.openxmlformats.org/officeDocument/2006/relationships/slideLayout" Target="../slideLayouts/slideLayout148.xml"/><Relationship Id="rId11" Type="http://schemas.openxmlformats.org/officeDocument/2006/relationships/slideLayout" Target="../slideLayouts/slideLayout153.xml"/><Relationship Id="rId5" Type="http://schemas.openxmlformats.org/officeDocument/2006/relationships/slideLayout" Target="../slideLayouts/slideLayout147.xml"/><Relationship Id="rId10" Type="http://schemas.openxmlformats.org/officeDocument/2006/relationships/slideLayout" Target="../slideLayouts/slideLayout152.xml"/><Relationship Id="rId4" Type="http://schemas.openxmlformats.org/officeDocument/2006/relationships/slideLayout" Target="../slideLayouts/slideLayout146.xml"/><Relationship Id="rId9" Type="http://schemas.openxmlformats.org/officeDocument/2006/relationships/slideLayout" Target="../slideLayouts/slideLayout151.xml"/><Relationship Id="rId14" Type="http://schemas.openxmlformats.org/officeDocument/2006/relationships/image" Target="../media/image1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8.jpe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5" Type="http://schemas.openxmlformats.org/officeDocument/2006/relationships/image" Target="../media/image7.png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image" Target="../media/image9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image" Target="../media/image10.jpeg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image" Target="../media/image11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image" Target="../media/image8.jpeg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5" Type="http://schemas.openxmlformats.org/officeDocument/2006/relationships/image" Target="../media/image7.png"/><Relationship Id="rId10" Type="http://schemas.openxmlformats.org/officeDocument/2006/relationships/slideLayout" Target="../slideLayouts/slideLayout42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image" Target="../media/image9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.xml"/><Relationship Id="rId13" Type="http://schemas.openxmlformats.org/officeDocument/2006/relationships/image" Target="../media/image10.jpeg"/><Relationship Id="rId3" Type="http://schemas.openxmlformats.org/officeDocument/2006/relationships/slideLayout" Target="../slideLayouts/slideLayout46.xml"/><Relationship Id="rId7" Type="http://schemas.openxmlformats.org/officeDocument/2006/relationships/slideLayout" Target="../slideLayouts/slideLayout50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5.xml"/><Relationship Id="rId1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9.xml"/><Relationship Id="rId11" Type="http://schemas.openxmlformats.org/officeDocument/2006/relationships/slideLayout" Target="../slideLayouts/slideLayout54.xml"/><Relationship Id="rId5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53.xml"/><Relationship Id="rId4" Type="http://schemas.openxmlformats.org/officeDocument/2006/relationships/slideLayout" Target="../slideLayouts/slideLayout47.xml"/><Relationship Id="rId9" Type="http://schemas.openxmlformats.org/officeDocument/2006/relationships/slideLayout" Target="../slideLayouts/slideLayout52.xml"/><Relationship Id="rId14" Type="http://schemas.openxmlformats.org/officeDocument/2006/relationships/image" Target="../media/image11.jpe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13" Type="http://schemas.openxmlformats.org/officeDocument/2006/relationships/image" Target="../media/image8.jpeg"/><Relationship Id="rId3" Type="http://schemas.openxmlformats.org/officeDocument/2006/relationships/slideLayout" Target="../slideLayouts/slideLayout57.xml"/><Relationship Id="rId7" Type="http://schemas.openxmlformats.org/officeDocument/2006/relationships/slideLayout" Target="../slideLayouts/slideLayout61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5" Type="http://schemas.openxmlformats.org/officeDocument/2006/relationships/slideLayout" Target="../slideLayouts/slideLayout59.xml"/><Relationship Id="rId15" Type="http://schemas.openxmlformats.org/officeDocument/2006/relationships/image" Target="../media/image7.png"/><Relationship Id="rId10" Type="http://schemas.openxmlformats.org/officeDocument/2006/relationships/slideLayout" Target="../slideLayouts/slideLayout64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Relationship Id="rId14" Type="http://schemas.openxmlformats.org/officeDocument/2006/relationships/image" Target="../media/image9.jpe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.xml"/><Relationship Id="rId13" Type="http://schemas.openxmlformats.org/officeDocument/2006/relationships/image" Target="../media/image10.jpeg"/><Relationship Id="rId3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2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7.xml"/><Relationship Id="rId1" Type="http://schemas.openxmlformats.org/officeDocument/2006/relationships/slideLayout" Target="../slideLayouts/slideLayout66.xml"/><Relationship Id="rId6" Type="http://schemas.openxmlformats.org/officeDocument/2006/relationships/slideLayout" Target="../slideLayouts/slideLayout71.xml"/><Relationship Id="rId11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0.xml"/><Relationship Id="rId10" Type="http://schemas.openxmlformats.org/officeDocument/2006/relationships/slideLayout" Target="../slideLayouts/slideLayout75.xml"/><Relationship Id="rId4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4.xml"/><Relationship Id="rId14" Type="http://schemas.openxmlformats.org/officeDocument/2006/relationships/image" Target="../media/image11.jpe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4.xml"/><Relationship Id="rId13" Type="http://schemas.openxmlformats.org/officeDocument/2006/relationships/image" Target="../media/image8.jpeg"/><Relationship Id="rId3" Type="http://schemas.openxmlformats.org/officeDocument/2006/relationships/slideLayout" Target="../slideLayouts/slideLayout79.xml"/><Relationship Id="rId7" Type="http://schemas.openxmlformats.org/officeDocument/2006/relationships/slideLayout" Target="../slideLayouts/slideLayout83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8.xml"/><Relationship Id="rId1" Type="http://schemas.openxmlformats.org/officeDocument/2006/relationships/slideLayout" Target="../slideLayouts/slideLayout77.xml"/><Relationship Id="rId6" Type="http://schemas.openxmlformats.org/officeDocument/2006/relationships/slideLayout" Target="../slideLayouts/slideLayout82.xml"/><Relationship Id="rId11" Type="http://schemas.openxmlformats.org/officeDocument/2006/relationships/slideLayout" Target="../slideLayouts/slideLayout87.xml"/><Relationship Id="rId5" Type="http://schemas.openxmlformats.org/officeDocument/2006/relationships/slideLayout" Target="../slideLayouts/slideLayout81.xml"/><Relationship Id="rId15" Type="http://schemas.openxmlformats.org/officeDocument/2006/relationships/image" Target="../media/image7.png"/><Relationship Id="rId10" Type="http://schemas.openxmlformats.org/officeDocument/2006/relationships/slideLayout" Target="../slideLayouts/slideLayout86.xml"/><Relationship Id="rId4" Type="http://schemas.openxmlformats.org/officeDocument/2006/relationships/slideLayout" Target="../slideLayouts/slideLayout80.xml"/><Relationship Id="rId9" Type="http://schemas.openxmlformats.org/officeDocument/2006/relationships/slideLayout" Target="../slideLayouts/slideLayout85.xml"/><Relationship Id="rId14" Type="http://schemas.openxmlformats.org/officeDocument/2006/relationships/image" Target="../media/image9.jpe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5.xml"/><Relationship Id="rId13" Type="http://schemas.openxmlformats.org/officeDocument/2006/relationships/image" Target="../media/image10.jpeg"/><Relationship Id="rId3" Type="http://schemas.openxmlformats.org/officeDocument/2006/relationships/slideLayout" Target="../slideLayouts/slideLayout90.xml"/><Relationship Id="rId7" Type="http://schemas.openxmlformats.org/officeDocument/2006/relationships/slideLayout" Target="../slideLayouts/slideLayout94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89.xml"/><Relationship Id="rId1" Type="http://schemas.openxmlformats.org/officeDocument/2006/relationships/slideLayout" Target="../slideLayouts/slideLayout88.xml"/><Relationship Id="rId6" Type="http://schemas.openxmlformats.org/officeDocument/2006/relationships/slideLayout" Target="../slideLayouts/slideLayout93.xml"/><Relationship Id="rId11" Type="http://schemas.openxmlformats.org/officeDocument/2006/relationships/slideLayout" Target="../slideLayouts/slideLayout98.xml"/><Relationship Id="rId5" Type="http://schemas.openxmlformats.org/officeDocument/2006/relationships/slideLayout" Target="../slideLayouts/slideLayout92.xml"/><Relationship Id="rId10" Type="http://schemas.openxmlformats.org/officeDocument/2006/relationships/slideLayout" Target="../slideLayouts/slideLayout97.xml"/><Relationship Id="rId4" Type="http://schemas.openxmlformats.org/officeDocument/2006/relationships/slideLayout" Target="../slideLayouts/slideLayout91.xml"/><Relationship Id="rId9" Type="http://schemas.openxmlformats.org/officeDocument/2006/relationships/slideLayout" Target="../slideLayouts/slideLayout96.xml"/><Relationship Id="rId14" Type="http://schemas.openxmlformats.org/officeDocument/2006/relationships/image" Target="../media/image1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 descr="powerpoint master_08.jpg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503238" y="71438"/>
            <a:ext cx="7772400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NZ" smtClean="0"/>
              <a:t>Click to add heading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73088" y="1501775"/>
            <a:ext cx="8070850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4" r:id="rId1"/>
    <p:sldLayoutId id="2147483825" r:id="rId2"/>
    <p:sldLayoutId id="2147483826" r:id="rId3"/>
    <p:sldLayoutId id="2147483827" r:id="rId4"/>
    <p:sldLayoutId id="2147483828" r:id="rId5"/>
    <p:sldLayoutId id="2147483829" r:id="rId6"/>
    <p:sldLayoutId id="2147483830" r:id="rId7"/>
    <p:sldLayoutId id="2147483831" r:id="rId8"/>
    <p:sldLayoutId id="2147483680" r:id="rId9"/>
    <p:sldLayoutId id="2147483832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FBAE15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FBAE15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FBAE15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FBAE15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FBAE15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rgbClr val="FBAE15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rgbClr val="FBAE15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rgbClr val="FBAE15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rgbClr val="FBAE15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7" descr="PPT_top band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149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0595" name="Picture 10" descr="PPT_bottom strip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6577013"/>
            <a:ext cx="914400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059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53975"/>
            <a:ext cx="87852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1059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711325"/>
            <a:ext cx="8785225" cy="402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2" name="Picture 7" descr="PPT_top blue band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142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88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53975"/>
            <a:ext cx="87852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2288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711325"/>
            <a:ext cx="8785225" cy="402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pic>
        <p:nvPicPr>
          <p:cNvPr id="122885" name="Picture 8" descr="PPT_Logo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5838825"/>
            <a:ext cx="8748713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170" name="Picture 7" descr="PPT_top blue band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142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517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53975"/>
            <a:ext cx="87852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3517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711325"/>
            <a:ext cx="8785225" cy="402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pic>
        <p:nvPicPr>
          <p:cNvPr id="135173" name="Picture 8" descr="PPT_Logo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5838825"/>
            <a:ext cx="8748713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92" r:id="rId2"/>
    <p:sldLayoutId id="2147483793" r:id="rId3"/>
    <p:sldLayoutId id="2147483794" r:id="rId4"/>
    <p:sldLayoutId id="2147483795" r:id="rId5"/>
    <p:sldLayoutId id="2147483796" r:id="rId6"/>
    <p:sldLayoutId id="2147483797" r:id="rId7"/>
    <p:sldLayoutId id="2147483798" r:id="rId8"/>
    <p:sldLayoutId id="2147483799" r:id="rId9"/>
    <p:sldLayoutId id="2147483800" r:id="rId10"/>
    <p:sldLayoutId id="214748380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458" name="Picture 7" descr="PPT_top blue band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142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745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53975"/>
            <a:ext cx="87852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4746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711325"/>
            <a:ext cx="8785225" cy="402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pic>
        <p:nvPicPr>
          <p:cNvPr id="147461" name="Picture 8" descr="PPT_Logo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5838825"/>
            <a:ext cx="8748713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02" r:id="rId1"/>
    <p:sldLayoutId id="2147483803" r:id="rId2"/>
    <p:sldLayoutId id="2147483804" r:id="rId3"/>
    <p:sldLayoutId id="2147483805" r:id="rId4"/>
    <p:sldLayoutId id="2147483806" r:id="rId5"/>
    <p:sldLayoutId id="2147483807" r:id="rId6"/>
    <p:sldLayoutId id="2147483808" r:id="rId7"/>
    <p:sldLayoutId id="2147483809" r:id="rId8"/>
    <p:sldLayoutId id="2147483810" r:id="rId9"/>
    <p:sldLayoutId id="2147483811" r:id="rId10"/>
    <p:sldLayoutId id="214748381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746" name="Picture 7" descr="PPT_top blue band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142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974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53975"/>
            <a:ext cx="87852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5974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711325"/>
            <a:ext cx="8785225" cy="402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pic>
        <p:nvPicPr>
          <p:cNvPr id="159749" name="Picture 8" descr="PPT_Logo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5838825"/>
            <a:ext cx="8748713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  <p:sldLayoutId id="2147483822" r:id="rId10"/>
    <p:sldLayoutId id="214748382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7" descr="PPT_top band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149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10" descr="PPT_bottom strip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6577013"/>
            <a:ext cx="914400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53975"/>
            <a:ext cx="87852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2293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711325"/>
            <a:ext cx="8785225" cy="402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pic>
        <p:nvPicPr>
          <p:cNvPr id="12294" name="Picture 2"/>
          <p:cNvPicPr>
            <a:picLocks noChangeAspect="1" noChangeArrowheads="1"/>
          </p:cNvPicPr>
          <p:nvPr userDrawn="1"/>
        </p:nvPicPr>
        <p:blipFill>
          <a:blip r:embed="rId15"/>
          <a:srcRect b="250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7" descr="PPT_top blue band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142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53975"/>
            <a:ext cx="87852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711325"/>
            <a:ext cx="8785225" cy="402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pic>
        <p:nvPicPr>
          <p:cNvPr id="24581" name="Picture 8" descr="PPT_Logo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5838825"/>
            <a:ext cx="8748713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7" descr="PPT_top band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149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10" descr="PPT_bottom strip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6577013"/>
            <a:ext cx="914400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53975"/>
            <a:ext cx="87852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36869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711325"/>
            <a:ext cx="8785225" cy="402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pic>
        <p:nvPicPr>
          <p:cNvPr id="36870" name="Picture 2"/>
          <p:cNvPicPr>
            <a:picLocks noChangeAspect="1" noChangeArrowheads="1"/>
          </p:cNvPicPr>
          <p:nvPr userDrawn="1"/>
        </p:nvPicPr>
        <p:blipFill>
          <a:blip r:embed="rId15"/>
          <a:srcRect b="250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7" descr="PPT_top blue band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142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53975"/>
            <a:ext cx="87852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711325"/>
            <a:ext cx="8785225" cy="402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pic>
        <p:nvPicPr>
          <p:cNvPr id="49157" name="Picture 8" descr="PPT_Logo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5838825"/>
            <a:ext cx="8748713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7" descr="PPT_top band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149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3" name="Picture 10" descr="PPT_bottom strip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6577013"/>
            <a:ext cx="914400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4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53975"/>
            <a:ext cx="87852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61445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711325"/>
            <a:ext cx="8785225" cy="402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pic>
        <p:nvPicPr>
          <p:cNvPr id="61446" name="Picture 2"/>
          <p:cNvPicPr>
            <a:picLocks noChangeAspect="1" noChangeArrowheads="1"/>
          </p:cNvPicPr>
          <p:nvPr userDrawn="1"/>
        </p:nvPicPr>
        <p:blipFill>
          <a:blip r:embed="rId15"/>
          <a:srcRect b="250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7" descr="PPT_top blue band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142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3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53975"/>
            <a:ext cx="87852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7373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711325"/>
            <a:ext cx="8785225" cy="402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pic>
        <p:nvPicPr>
          <p:cNvPr id="73733" name="Picture 8" descr="PPT_Logo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5838825"/>
            <a:ext cx="8748713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7" descr="PPT_top band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149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019" name="Picture 10" descr="PPT_bottom strip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6577013"/>
            <a:ext cx="914400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6020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53975"/>
            <a:ext cx="87852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86021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711325"/>
            <a:ext cx="8785225" cy="402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pic>
        <p:nvPicPr>
          <p:cNvPr id="86022" name="Picture 2"/>
          <p:cNvPicPr>
            <a:picLocks noChangeAspect="1" noChangeArrowheads="1"/>
          </p:cNvPicPr>
          <p:nvPr userDrawn="1"/>
        </p:nvPicPr>
        <p:blipFill>
          <a:blip r:embed="rId15"/>
          <a:srcRect b="250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7" descr="PPT_top blue band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142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830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53975"/>
            <a:ext cx="87852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9830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711325"/>
            <a:ext cx="8785225" cy="402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pic>
        <p:nvPicPr>
          <p:cNvPr id="98309" name="Picture 8" descr="PPT_Logo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5838825"/>
            <a:ext cx="8748713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6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1" name="Title 1"/>
          <p:cNvSpPr>
            <a:spLocks noGrp="1"/>
          </p:cNvSpPr>
          <p:nvPr>
            <p:ph type="title"/>
          </p:nvPr>
        </p:nvSpPr>
        <p:spPr>
          <a:xfrm>
            <a:off x="503238" y="71438"/>
            <a:ext cx="8212137" cy="1214437"/>
          </a:xfrm>
        </p:spPr>
        <p:txBody>
          <a:bodyPr/>
          <a:lstStyle/>
          <a:p>
            <a:pPr eaLnBrk="1" hangingPunct="1"/>
            <a:r>
              <a:rPr lang="en-NZ" sz="4000" smtClean="0"/>
              <a:t>Graduate Certificate in New Zealand Immigration Advice (Level 7)</a:t>
            </a:r>
          </a:p>
        </p:txBody>
      </p:sp>
      <p:sp>
        <p:nvSpPr>
          <p:cNvPr id="17408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endParaRPr lang="en-NZ" b="1" smtClean="0"/>
          </a:p>
          <a:p>
            <a:pPr eaLnBrk="1" hangingPunct="1">
              <a:buFont typeface="Arial" charset="0"/>
              <a:buNone/>
            </a:pPr>
            <a:r>
              <a:rPr lang="en-NZ" b="1" smtClean="0"/>
              <a:t>Presentation for Immigration New Zealand (INZ)</a:t>
            </a:r>
          </a:p>
          <a:p>
            <a:pPr eaLnBrk="1" hangingPunct="1">
              <a:buFont typeface="Arial" charset="0"/>
              <a:buNone/>
            </a:pPr>
            <a:r>
              <a:rPr lang="en-NZ" b="1" smtClean="0"/>
              <a:t>Henderson Branch Advisers Seminar </a:t>
            </a:r>
          </a:p>
          <a:p>
            <a:pPr eaLnBrk="1" hangingPunct="1">
              <a:buFont typeface="Arial" charset="0"/>
              <a:buNone/>
            </a:pPr>
            <a:r>
              <a:rPr lang="en-NZ" b="1" smtClean="0"/>
              <a:t>27 July 2012</a:t>
            </a:r>
          </a:p>
          <a:p>
            <a:pPr eaLnBrk="1" hangingPunct="1">
              <a:buFont typeface="Arial" charset="0"/>
              <a:buNone/>
            </a:pPr>
            <a:endParaRPr lang="en-NZ" smtClean="0"/>
          </a:p>
          <a:p>
            <a:pPr eaLnBrk="1" hangingPunct="1">
              <a:buFont typeface="Arial" charset="0"/>
              <a:buNone/>
            </a:pPr>
            <a:r>
              <a:rPr lang="en-NZ" smtClean="0"/>
              <a:t>Presenter:</a:t>
            </a:r>
            <a:r>
              <a:rPr lang="en-NZ" b="1" smtClean="0"/>
              <a:t> </a:t>
            </a:r>
            <a:r>
              <a:rPr lang="en-NZ" smtClean="0"/>
              <a:t>Dr David Lyon, Head of School, </a:t>
            </a:r>
          </a:p>
          <a:p>
            <a:pPr eaLnBrk="1" hangingPunct="1">
              <a:buFont typeface="Arial" charset="0"/>
              <a:buNone/>
            </a:pPr>
            <a:r>
              <a:rPr lang="en-NZ" smtClean="0"/>
              <a:t>		        School of Business Studies</a:t>
            </a:r>
          </a:p>
          <a:p>
            <a:pPr eaLnBrk="1" hangingPunct="1">
              <a:buFont typeface="Arial" charset="0"/>
              <a:buNone/>
            </a:pPr>
            <a:endParaRPr lang="en-NZ" smtClean="0"/>
          </a:p>
          <a:p>
            <a:pPr eaLnBrk="1" hangingPunct="1"/>
            <a:endParaRPr lang="en-NZ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7" name="Title 1"/>
          <p:cNvSpPr>
            <a:spLocks noGrp="1"/>
          </p:cNvSpPr>
          <p:nvPr>
            <p:ph type="title" idx="4294967295"/>
          </p:nvPr>
        </p:nvSpPr>
        <p:spPr>
          <a:xfrm>
            <a:off x="571500" y="0"/>
            <a:ext cx="7854950" cy="1214438"/>
          </a:xfrm>
        </p:spPr>
        <p:txBody>
          <a:bodyPr/>
          <a:lstStyle/>
          <a:p>
            <a:pPr eaLnBrk="1" hangingPunct="1"/>
            <a:r>
              <a:rPr lang="en-NZ" sz="3600" b="1" smtClean="0"/>
              <a:t>The Modular Structure of the Certificate</a:t>
            </a:r>
            <a:endParaRPr lang="en-NZ" sz="3600" smtClean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</p:nvPr>
        </p:nvGraphicFramePr>
        <p:xfrm>
          <a:off x="642938" y="1428750"/>
          <a:ext cx="8070850" cy="43275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4202"/>
                <a:gridCol w="571504"/>
                <a:gridCol w="4697433"/>
                <a:gridCol w="2017713"/>
              </a:tblGrid>
              <a:tr h="4286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Course</a:t>
                      </a:r>
                      <a:endParaRPr lang="en-NZ" sz="18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Module Number and </a:t>
                      </a:r>
                      <a:r>
                        <a:rPr lang="en-US" sz="1800" b="1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Title</a:t>
                      </a:r>
                      <a:endParaRPr lang="en-NZ" sz="18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NZ"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Times New Roman"/>
                        </a:rPr>
                        <a:t>Number of Credits</a:t>
                      </a:r>
                      <a:endParaRPr lang="en-NZ" sz="1800" b="1" dirty="0" smtClean="0">
                        <a:solidFill>
                          <a:schemeClr val="bg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en-NZ" sz="1600" dirty="0" smtClean="0">
                          <a:solidFill>
                            <a:schemeClr val="bg1"/>
                          </a:solidFill>
                        </a:rPr>
                        <a:t>A</a:t>
                      </a:r>
                      <a:endParaRPr lang="en-NZ" sz="16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en-NZ" sz="16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Introduction to Immigration Law and Practice</a:t>
                      </a:r>
                      <a:endParaRPr lang="en-NZ" sz="16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en-NZ" sz="16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NZ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en-NZ" sz="16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Professional Responsibilities</a:t>
                      </a:r>
                      <a:endParaRPr lang="en-NZ" sz="16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en-NZ" sz="16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NZ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b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en-NZ" sz="16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Introduction to Immigration Decision-making and Operations</a:t>
                      </a:r>
                      <a:endParaRPr lang="en-NZ" sz="16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en-NZ" sz="16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en-NZ" sz="1600" dirty="0" smtClean="0">
                          <a:solidFill>
                            <a:schemeClr val="bg1"/>
                          </a:solidFill>
                        </a:rPr>
                        <a:t>B</a:t>
                      </a:r>
                      <a:endParaRPr lang="en-NZ" sz="16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b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en-NZ" sz="16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Temporary Entry </a:t>
                      </a:r>
                      <a:endParaRPr lang="en-NZ" sz="16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endParaRPr lang="en-NZ" sz="16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NZ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b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en-NZ" sz="16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Compliance and Unlawful Status</a:t>
                      </a:r>
                      <a:endParaRPr lang="en-NZ" sz="16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en-NZ" sz="16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en-NZ" sz="1600" dirty="0" smtClean="0">
                          <a:solidFill>
                            <a:schemeClr val="bg1"/>
                          </a:solidFill>
                        </a:rPr>
                        <a:t>C</a:t>
                      </a:r>
                      <a:endParaRPr lang="en-NZ" sz="16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b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en-NZ" sz="16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Residence -General</a:t>
                      </a:r>
                      <a:endParaRPr lang="en-NZ" sz="16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endParaRPr lang="en-NZ" sz="16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NZ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b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en-NZ" sz="16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Residence - Skilled and Business</a:t>
                      </a:r>
                      <a:endParaRPr lang="en-NZ" sz="16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en-NZ" sz="16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en-NZ" sz="1600" dirty="0" smtClean="0">
                          <a:solidFill>
                            <a:schemeClr val="bg1"/>
                          </a:solidFill>
                        </a:rPr>
                        <a:t>D</a:t>
                      </a:r>
                      <a:endParaRPr lang="en-NZ" sz="16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b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endParaRPr lang="en-NZ" sz="16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Refugee and Protection </a:t>
                      </a: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Status</a:t>
                      </a:r>
                      <a:endParaRPr lang="en-NZ" sz="16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en-NZ" sz="16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NZ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b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  <a:endParaRPr lang="en-NZ" sz="16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Review and Appeal</a:t>
                      </a:r>
                      <a:endParaRPr lang="en-NZ" sz="16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en-NZ" sz="16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NZ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b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endParaRPr lang="en-NZ" sz="16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Professional Practice</a:t>
                      </a:r>
                      <a:endParaRPr lang="en-NZ" sz="16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en-NZ" sz="16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1" name="Title 1"/>
          <p:cNvSpPr>
            <a:spLocks noGrp="1"/>
          </p:cNvSpPr>
          <p:nvPr>
            <p:ph type="title" idx="4294967295"/>
          </p:nvPr>
        </p:nvSpPr>
        <p:spPr>
          <a:xfrm>
            <a:off x="642938" y="0"/>
            <a:ext cx="8069262" cy="1214438"/>
          </a:xfrm>
        </p:spPr>
        <p:txBody>
          <a:bodyPr/>
          <a:lstStyle/>
          <a:p>
            <a:pPr eaLnBrk="1" hangingPunct="1"/>
            <a:r>
              <a:rPr lang="en-NZ" sz="3600" b="1" smtClean="0"/>
              <a:t>Requirements for a Provisional Licence</a:t>
            </a:r>
            <a:endParaRPr lang="en-NZ" sz="3600" smtClean="0"/>
          </a:p>
        </p:txBody>
      </p:sp>
      <p:sp>
        <p:nvSpPr>
          <p:cNvPr id="184322" name="Content Placeholder 2"/>
          <p:cNvSpPr>
            <a:spLocks noGrp="1"/>
          </p:cNvSpPr>
          <p:nvPr>
            <p:ph idx="4294967295"/>
          </p:nvPr>
        </p:nvSpPr>
        <p:spPr>
          <a:xfrm>
            <a:off x="714375" y="1357313"/>
            <a:ext cx="8070850" cy="4359275"/>
          </a:xfrm>
        </p:spPr>
        <p:txBody>
          <a:bodyPr/>
          <a:lstStyle/>
          <a:p>
            <a:pPr eaLnBrk="1" hangingPunct="1"/>
            <a:r>
              <a:rPr lang="en-NZ" sz="2400" smtClean="0"/>
              <a:t>To apply for a provisional licence after 1 January 2013, a person will be required to have successfully completed Courses A &amp; B  </a:t>
            </a:r>
          </a:p>
          <a:p>
            <a:pPr eaLnBrk="1" hangingPunct="1"/>
            <a:endParaRPr lang="en-NZ" sz="1200" smtClean="0"/>
          </a:p>
          <a:p>
            <a:pPr eaLnBrk="1" hangingPunct="1"/>
            <a:r>
              <a:rPr lang="en-NZ" sz="2400" smtClean="0"/>
              <a:t>The Registrar will receive an academic transcript from the Polytechnic to show successful completion of Courses A &amp; B in cases where a person seeks a provisional licence   </a:t>
            </a:r>
          </a:p>
          <a:p>
            <a:pPr eaLnBrk="1" hangingPunct="1"/>
            <a:endParaRPr lang="en-NZ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000125" y="3857625"/>
          <a:ext cx="7429500" cy="25463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1171"/>
                <a:gridCol w="841081"/>
                <a:gridCol w="3819911"/>
                <a:gridCol w="1857388"/>
              </a:tblGrid>
              <a:tr h="3002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b="1" dirty="0">
                          <a:latin typeface="Calibri"/>
                          <a:ea typeface="Calibri"/>
                          <a:cs typeface="Times New Roman"/>
                        </a:rPr>
                        <a:t>Course</a:t>
                      </a:r>
                      <a:endParaRPr lang="en-NZ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b="1" dirty="0">
                          <a:latin typeface="Calibri"/>
                          <a:ea typeface="Calibri"/>
                          <a:cs typeface="Times New Roman"/>
                        </a:rPr>
                        <a:t>Module Number and Title</a:t>
                      </a:r>
                      <a:endParaRPr lang="en-NZ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N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latin typeface="+mn-lt"/>
                          <a:ea typeface="Calibri"/>
                          <a:cs typeface="Times New Roman"/>
                        </a:rPr>
                        <a:t>Number of Credits</a:t>
                      </a:r>
                      <a:endParaRPr lang="en-NZ" sz="1800" dirty="0" smtClean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9557">
                <a:tc rowSpan="3">
                  <a:txBody>
                    <a:bodyPr/>
                    <a:lstStyle/>
                    <a:p>
                      <a:pPr algn="ctr"/>
                      <a:r>
                        <a:rPr lang="en-NZ" dirty="0" smtClean="0">
                          <a:solidFill>
                            <a:schemeClr val="bg1"/>
                          </a:solidFill>
                        </a:rPr>
                        <a:t>A</a:t>
                      </a:r>
                      <a:endParaRPr lang="en-NZ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b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en-NZ" sz="16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Introduction to Immigration Law and Practice</a:t>
                      </a:r>
                      <a:endParaRPr lang="en-NZ" sz="16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en-NZ" sz="16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9557">
                <a:tc vMerge="1">
                  <a:txBody>
                    <a:bodyPr/>
                    <a:lstStyle/>
                    <a:p>
                      <a:endParaRPr lang="en-N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b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en-NZ" sz="16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Professional Responsibilities</a:t>
                      </a:r>
                      <a:endParaRPr lang="en-NZ" sz="16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en-NZ" sz="16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7969">
                <a:tc vMerge="1">
                  <a:txBody>
                    <a:bodyPr/>
                    <a:lstStyle/>
                    <a:p>
                      <a:endParaRPr lang="en-N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b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en-NZ" sz="16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Introduction to Immigration Decision-making and Operations</a:t>
                      </a:r>
                      <a:endParaRPr lang="en-NZ" sz="16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en-NZ" sz="16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9557">
                <a:tc rowSpan="2">
                  <a:txBody>
                    <a:bodyPr/>
                    <a:lstStyle/>
                    <a:p>
                      <a:pPr algn="ctr"/>
                      <a:r>
                        <a:rPr lang="en-NZ" dirty="0" smtClean="0">
                          <a:solidFill>
                            <a:schemeClr val="bg1"/>
                          </a:solidFill>
                        </a:rPr>
                        <a:t>B</a:t>
                      </a:r>
                      <a:endParaRPr lang="en-NZ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b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en-NZ" sz="16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Temporary Entry </a:t>
                      </a:r>
                      <a:endParaRPr lang="en-NZ" sz="16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endParaRPr lang="en-NZ" sz="16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9557">
                <a:tc vMerge="1">
                  <a:txBody>
                    <a:bodyPr/>
                    <a:lstStyle/>
                    <a:p>
                      <a:endParaRPr lang="en-NZ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b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en-NZ" sz="16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Compliance and Unlawful Status</a:t>
                      </a:r>
                      <a:endParaRPr lang="en-NZ" sz="16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en-NZ" sz="16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5" name="Title 1"/>
          <p:cNvSpPr>
            <a:spLocks noGrp="1"/>
          </p:cNvSpPr>
          <p:nvPr>
            <p:ph type="title"/>
          </p:nvPr>
        </p:nvSpPr>
        <p:spPr>
          <a:xfrm>
            <a:off x="503238" y="71438"/>
            <a:ext cx="8069262" cy="1214437"/>
          </a:xfrm>
        </p:spPr>
        <p:txBody>
          <a:bodyPr/>
          <a:lstStyle/>
          <a:p>
            <a:pPr eaLnBrk="1" hangingPunct="1"/>
            <a:r>
              <a:rPr lang="en-NZ" sz="3600" b="1" smtClean="0"/>
              <a:t>How many students started the Graduate Certificate in July 2012</a:t>
            </a:r>
            <a:endParaRPr lang="en-NZ" sz="360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NZ" dirty="0" smtClean="0"/>
              <a:t>Sixty full-time places have been made available for first and subsequent offerings of the programme.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NZ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NZ" dirty="0" smtClean="0"/>
              <a:t> In addition 30 places have been made available for Course A to provide a part-time option from </a:t>
            </a:r>
            <a:br>
              <a:rPr lang="en-NZ" dirty="0" smtClean="0"/>
            </a:br>
            <a:r>
              <a:rPr lang="en-NZ" dirty="0" smtClean="0"/>
              <a:t>July – November 2012.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NZ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NZ" dirty="0" smtClean="0"/>
              <a:t>The programme was filled by 8 June 2012, and applications are now being received and processed for a February 2013 start.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N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69" name="Title 1"/>
          <p:cNvSpPr>
            <a:spLocks noGrp="1"/>
          </p:cNvSpPr>
          <p:nvPr>
            <p:ph type="title"/>
          </p:nvPr>
        </p:nvSpPr>
        <p:spPr>
          <a:xfrm>
            <a:off x="503238" y="71438"/>
            <a:ext cx="8140700" cy="1214437"/>
          </a:xfrm>
        </p:spPr>
        <p:txBody>
          <a:bodyPr/>
          <a:lstStyle/>
          <a:p>
            <a:pPr eaLnBrk="1" hangingPunct="1"/>
            <a:r>
              <a:rPr lang="en-NZ" sz="3600" b="1" smtClean="0"/>
              <a:t>Fee structure: </a:t>
            </a:r>
            <a:br>
              <a:rPr lang="en-NZ" sz="3600" b="1" smtClean="0"/>
            </a:br>
            <a:r>
              <a:rPr lang="en-NZ" sz="3600" b="1" smtClean="0"/>
              <a:t>Domestic and international students</a:t>
            </a:r>
            <a:endParaRPr lang="en-NZ" sz="3600" smtClean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500063" y="1714500"/>
          <a:ext cx="8070850" cy="1112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90283"/>
                <a:gridCol w="2690283"/>
                <a:gridCol w="2690283"/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8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2012 Fee Structure</a:t>
                      </a:r>
                      <a:endParaRPr lang="en-NZ" sz="18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800" b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Domestic Students</a:t>
                      </a:r>
                      <a:endParaRPr lang="en-NZ" sz="18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8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International Students</a:t>
                      </a:r>
                      <a:endParaRPr lang="en-NZ" sz="18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800" b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Individual Course Fee</a:t>
                      </a:r>
                      <a:endParaRPr lang="en-NZ" sz="18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800" b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$520.00</a:t>
                      </a:r>
                      <a:endParaRPr lang="en-NZ" sz="18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800" b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$1,835.00</a:t>
                      </a:r>
                      <a:endParaRPr lang="en-NZ" sz="18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800" b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Total Fees for 4 Courses</a:t>
                      </a:r>
                      <a:endParaRPr lang="en-NZ" sz="18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800" b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$2,080.00</a:t>
                      </a:r>
                      <a:endParaRPr lang="en-NZ" sz="18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800" b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$7,340</a:t>
                      </a:r>
                      <a:endParaRPr lang="en-NZ" sz="18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86388" name="TextBox 4"/>
          <p:cNvSpPr txBox="1">
            <a:spLocks noChangeArrowheads="1"/>
          </p:cNvSpPr>
          <p:nvPr/>
        </p:nvSpPr>
        <p:spPr bwMode="auto">
          <a:xfrm>
            <a:off x="642938" y="3000375"/>
            <a:ext cx="53578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NZ">
                <a:solidFill>
                  <a:schemeClr val="bg1"/>
                </a:solidFill>
                <a:latin typeface="Calibri" pitchFamily="34" charset="0"/>
              </a:rPr>
              <a:t>Note: all fees are inclusive of GST</a:t>
            </a:r>
          </a:p>
        </p:txBody>
      </p:sp>
      <p:sp>
        <p:nvSpPr>
          <p:cNvPr id="186389" name="TextBox 5"/>
          <p:cNvSpPr txBox="1">
            <a:spLocks noChangeArrowheads="1"/>
          </p:cNvSpPr>
          <p:nvPr/>
        </p:nvSpPr>
        <p:spPr bwMode="auto">
          <a:xfrm>
            <a:off x="642938" y="3786188"/>
            <a:ext cx="80010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NZ" b="1">
                <a:solidFill>
                  <a:schemeClr val="bg1"/>
                </a:solidFill>
                <a:latin typeface="Calibri" pitchFamily="34" charset="0"/>
              </a:rPr>
              <a:t>Examination Fees:</a:t>
            </a:r>
          </a:p>
          <a:p>
            <a:endParaRPr lang="en-NZ">
              <a:solidFill>
                <a:schemeClr val="bg1"/>
              </a:solidFill>
              <a:latin typeface="Calibri" pitchFamily="34" charset="0"/>
            </a:endParaRPr>
          </a:p>
          <a:p>
            <a:pPr>
              <a:buFont typeface="Arial" charset="0"/>
              <a:buChar char="•"/>
            </a:pPr>
            <a:r>
              <a:rPr lang="en-NZ">
                <a:solidFill>
                  <a:schemeClr val="bg1"/>
                </a:solidFill>
                <a:latin typeface="Calibri" pitchFamily="34" charset="0"/>
              </a:rPr>
              <a:t>  $100.00 per course for all students who sit final examination in New Zealand outside Tauranga </a:t>
            </a:r>
          </a:p>
          <a:p>
            <a:endParaRPr lang="en-NZ">
              <a:solidFill>
                <a:schemeClr val="bg1"/>
              </a:solidFill>
              <a:latin typeface="Calibri" pitchFamily="34" charset="0"/>
            </a:endParaRPr>
          </a:p>
          <a:p>
            <a:pPr>
              <a:buFont typeface="Arial" charset="0"/>
              <a:buChar char="•"/>
            </a:pPr>
            <a:r>
              <a:rPr lang="en-NZ">
                <a:solidFill>
                  <a:schemeClr val="bg1"/>
                </a:solidFill>
                <a:latin typeface="Calibri" pitchFamily="34" charset="0"/>
              </a:rPr>
              <a:t>  $150.00 per  course for all students who sit final examination in other countries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71438"/>
            <a:ext cx="8140700" cy="12144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NZ" b="1" dirty="0" smtClean="0"/>
              <a:t>Who is a domestic student and who is an international student?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NZ" dirty="0" smtClean="0"/>
              <a:t>Domestic Students are: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NZ" dirty="0" smtClean="0"/>
              <a:t>A New Zealand citizen living inside or outside New Zealand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NZ" dirty="0" smtClean="0"/>
              <a:t>A New Zealand permanent resident currently living in New Zealand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NZ" dirty="0" smtClean="0"/>
              <a:t>An Australian citizen currently living in New Zealand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NZ" dirty="0" smtClean="0"/>
              <a:t>An Australian permanent resident who has a returning resident’s visa and is currently living in New Zealand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NZ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NZ" dirty="0" smtClean="0"/>
              <a:t>All other people are classified as international students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N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7" name="Title 1"/>
          <p:cNvSpPr>
            <a:spLocks noGrp="1"/>
          </p:cNvSpPr>
          <p:nvPr>
            <p:ph type="title"/>
          </p:nvPr>
        </p:nvSpPr>
        <p:spPr>
          <a:xfrm>
            <a:off x="503238" y="71438"/>
            <a:ext cx="8140700" cy="1214437"/>
          </a:xfrm>
        </p:spPr>
        <p:txBody>
          <a:bodyPr/>
          <a:lstStyle/>
          <a:p>
            <a:pPr eaLnBrk="1" hangingPunct="1"/>
            <a:r>
              <a:rPr lang="en-NZ" sz="3600" b="1" smtClean="0"/>
              <a:t>Anticipated number of 2012 Graduates</a:t>
            </a:r>
            <a:endParaRPr lang="en-NZ" sz="3600" smtClean="0"/>
          </a:p>
        </p:txBody>
      </p:sp>
      <p:sp>
        <p:nvSpPr>
          <p:cNvPr id="18841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NZ" smtClean="0"/>
              <a:t>Expected graduate numbers as at December 2012: 45-50, and the same number each six months thereafter</a:t>
            </a:r>
          </a:p>
          <a:p>
            <a:pPr eaLnBrk="1" hangingPunct="1">
              <a:lnSpc>
                <a:spcPct val="90000"/>
              </a:lnSpc>
            </a:pPr>
            <a:endParaRPr lang="en-NZ" smtClean="0"/>
          </a:p>
          <a:p>
            <a:pPr eaLnBrk="1" hangingPunct="1">
              <a:lnSpc>
                <a:spcPct val="90000"/>
              </a:lnSpc>
            </a:pPr>
            <a:r>
              <a:rPr lang="en-NZ" smtClean="0"/>
              <a:t>Expected Course A passes: 20-25 in December 2012</a:t>
            </a:r>
          </a:p>
          <a:p>
            <a:pPr eaLnBrk="1" hangingPunct="1">
              <a:lnSpc>
                <a:spcPct val="90000"/>
              </a:lnSpc>
            </a:pPr>
            <a:endParaRPr lang="en-NZ" smtClean="0"/>
          </a:p>
          <a:p>
            <a:pPr eaLnBrk="1" hangingPunct="1">
              <a:lnSpc>
                <a:spcPct val="90000"/>
              </a:lnSpc>
            </a:pPr>
            <a:r>
              <a:rPr lang="en-NZ" smtClean="0"/>
              <a:t>If the same people then complete Course B in Semester One 2013 there should be 20-25 persons eligible to apply for a provisional licence from July 2013</a:t>
            </a:r>
          </a:p>
          <a:p>
            <a:pPr eaLnBrk="1" hangingPunct="1">
              <a:lnSpc>
                <a:spcPct val="90000"/>
              </a:lnSpc>
            </a:pPr>
            <a:endParaRPr lang="en-NZ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71438"/>
            <a:ext cx="4640262" cy="12144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NZ" b="1" dirty="0" smtClean="0"/>
              <a:t>Course Delivery Plan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7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NZ" dirty="0" smtClean="0"/>
              <a:t>Full-time – All four courses in one semester (takes one semester to complete)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NZ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NZ" dirty="0" smtClean="0"/>
              <a:t>Part-time- Option A one course per semester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NZ" dirty="0" smtClean="0"/>
              <a:t>Semester Two 2012 – Course A only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NZ" dirty="0" smtClean="0"/>
              <a:t>Semester One 2013 – Courses A &amp; B only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NZ" dirty="0" smtClean="0"/>
              <a:t>Semester Two 2013 – Courses A,B &amp; C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NZ" dirty="0" smtClean="0"/>
              <a:t>Semester One 2014 – All four courses   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NZ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NZ" dirty="0" smtClean="0"/>
              <a:t>Part-time Option B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NZ" dirty="0" smtClean="0"/>
              <a:t>Complete any course (for which the pre-requisite is held) over a four week period (approx) during the normal semester delivery. Note. Courses A, B, C &amp; D are delivered sequentially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N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5" name="Title 1"/>
          <p:cNvSpPr>
            <a:spLocks noGrp="1"/>
          </p:cNvSpPr>
          <p:nvPr>
            <p:ph type="title"/>
          </p:nvPr>
        </p:nvSpPr>
        <p:spPr>
          <a:xfrm>
            <a:off x="503238" y="71438"/>
            <a:ext cx="8140700" cy="1214437"/>
          </a:xfrm>
        </p:spPr>
        <p:txBody>
          <a:bodyPr/>
          <a:lstStyle/>
          <a:p>
            <a:pPr eaLnBrk="1" hangingPunct="1"/>
            <a:r>
              <a:rPr lang="en-NZ" b="1" smtClean="0"/>
              <a:t>Assessment Requirements</a:t>
            </a:r>
            <a:endParaRPr lang="en-NZ" smtClean="0"/>
          </a:p>
        </p:txBody>
      </p:sp>
      <p:sp>
        <p:nvSpPr>
          <p:cNvPr id="190466" name="Content Placeholder 2"/>
          <p:cNvSpPr>
            <a:spLocks noGrp="1"/>
          </p:cNvSpPr>
          <p:nvPr>
            <p:ph idx="1"/>
          </p:nvPr>
        </p:nvSpPr>
        <p:spPr>
          <a:xfrm>
            <a:off x="573088" y="1501775"/>
            <a:ext cx="8070850" cy="449897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NZ" sz="2200" smtClean="0"/>
              <a:t>Student must successfully complete course work to be able to sit the final examination for each course</a:t>
            </a:r>
          </a:p>
          <a:p>
            <a:pPr eaLnBrk="1" hangingPunct="1">
              <a:lnSpc>
                <a:spcPct val="80000"/>
              </a:lnSpc>
            </a:pPr>
            <a:endParaRPr lang="en-NZ" sz="2200" smtClean="0"/>
          </a:p>
          <a:p>
            <a:pPr eaLnBrk="1" hangingPunct="1">
              <a:lnSpc>
                <a:spcPct val="80000"/>
              </a:lnSpc>
            </a:pPr>
            <a:r>
              <a:rPr lang="en-NZ" sz="2200" smtClean="0"/>
              <a:t>Final examinations at the end of each semester</a:t>
            </a:r>
          </a:p>
          <a:p>
            <a:pPr eaLnBrk="1" hangingPunct="1">
              <a:lnSpc>
                <a:spcPct val="80000"/>
              </a:lnSpc>
            </a:pPr>
            <a:endParaRPr lang="en-NZ" sz="2200" smtClean="0"/>
          </a:p>
          <a:p>
            <a:pPr eaLnBrk="1" hangingPunct="1">
              <a:lnSpc>
                <a:spcPct val="80000"/>
              </a:lnSpc>
            </a:pPr>
            <a:r>
              <a:rPr lang="en-NZ" sz="2200" smtClean="0"/>
              <a:t>Student must pass and gain a minimum of 60% in final examination for each course to gain credit for it</a:t>
            </a:r>
          </a:p>
          <a:p>
            <a:pPr eaLnBrk="1" hangingPunct="1">
              <a:lnSpc>
                <a:spcPct val="80000"/>
              </a:lnSpc>
            </a:pPr>
            <a:endParaRPr lang="en-NZ" sz="2200" smtClean="0"/>
          </a:p>
          <a:p>
            <a:pPr eaLnBrk="1" hangingPunct="1">
              <a:lnSpc>
                <a:spcPct val="80000"/>
              </a:lnSpc>
            </a:pPr>
            <a:r>
              <a:rPr lang="en-NZ" sz="2200" smtClean="0"/>
              <a:t>Students completing modules for continuing professional development (CPD) purposes do not have to complete course work or the final examination</a:t>
            </a:r>
          </a:p>
          <a:p>
            <a:pPr eaLnBrk="1" hangingPunct="1">
              <a:lnSpc>
                <a:spcPct val="80000"/>
              </a:lnSpc>
            </a:pPr>
            <a:endParaRPr lang="en-NZ" sz="2200" smtClean="0"/>
          </a:p>
          <a:p>
            <a:pPr eaLnBrk="1" hangingPunct="1">
              <a:lnSpc>
                <a:spcPct val="80000"/>
              </a:lnSpc>
            </a:pPr>
            <a:r>
              <a:rPr lang="en-NZ" sz="2200" smtClean="0"/>
              <a:t>Students completing modules for Refresher Course purposes do not need to sit the final examination but must successfully pass the coursework for the Registrar to recognise their study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en-NZ" sz="22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89" name="Title 1"/>
          <p:cNvSpPr>
            <a:spLocks noGrp="1"/>
          </p:cNvSpPr>
          <p:nvPr>
            <p:ph type="title"/>
          </p:nvPr>
        </p:nvSpPr>
        <p:spPr>
          <a:xfrm>
            <a:off x="503238" y="71438"/>
            <a:ext cx="4640262" cy="1214437"/>
          </a:xfrm>
        </p:spPr>
        <p:txBody>
          <a:bodyPr/>
          <a:lstStyle/>
          <a:p>
            <a:pPr eaLnBrk="1" hangingPunct="1"/>
            <a:r>
              <a:rPr lang="en-NZ" b="1" smtClean="0"/>
              <a:t>Refresher Course</a:t>
            </a:r>
            <a:endParaRPr lang="en-NZ" smtClean="0"/>
          </a:p>
        </p:txBody>
      </p:sp>
      <p:sp>
        <p:nvSpPr>
          <p:cNvPr id="19149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NZ" sz="2600" smtClean="0"/>
              <a:t>If required by the Registrar to complete a Refresher Course, this is comprised of Module 10 and any two other Modules from courses B, C or D.</a:t>
            </a:r>
          </a:p>
          <a:p>
            <a:pPr eaLnBrk="1" hangingPunct="1">
              <a:lnSpc>
                <a:spcPct val="90000"/>
              </a:lnSpc>
            </a:pPr>
            <a:endParaRPr lang="en-NZ" sz="2600" smtClean="0"/>
          </a:p>
          <a:p>
            <a:pPr eaLnBrk="1" hangingPunct="1">
              <a:lnSpc>
                <a:spcPct val="90000"/>
              </a:lnSpc>
            </a:pPr>
            <a:r>
              <a:rPr lang="en-NZ" sz="2600" smtClean="0"/>
              <a:t>Person could complete Course D (modules 8,9 &amp;10) to meet this requirement.</a:t>
            </a:r>
          </a:p>
          <a:p>
            <a:pPr eaLnBrk="1" hangingPunct="1">
              <a:lnSpc>
                <a:spcPct val="90000"/>
              </a:lnSpc>
            </a:pPr>
            <a:endParaRPr lang="en-NZ" sz="2600" smtClean="0"/>
          </a:p>
          <a:p>
            <a:pPr eaLnBrk="1" hangingPunct="1">
              <a:lnSpc>
                <a:spcPct val="90000"/>
              </a:lnSpc>
            </a:pPr>
            <a:r>
              <a:rPr lang="en-NZ" sz="2600" smtClean="0"/>
              <a:t>Person could study Module 10 and two other modules as they come up during the normal semester sequence of delivery that progresses from Module 1 through to Module 10. </a:t>
            </a:r>
          </a:p>
          <a:p>
            <a:pPr eaLnBrk="1" hangingPunct="1">
              <a:lnSpc>
                <a:spcPct val="90000"/>
              </a:lnSpc>
            </a:pPr>
            <a:endParaRPr lang="en-NZ" sz="26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71438"/>
            <a:ext cx="8140700" cy="12144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NZ" b="1" dirty="0" smtClean="0"/>
              <a:t>Continuing Professional Development </a:t>
            </a:r>
            <a:r>
              <a:rPr lang="en-NZ" sz="4000" b="1" dirty="0" smtClean="0"/>
              <a:t>(CPD) </a:t>
            </a:r>
            <a:endParaRPr lang="en-NZ" sz="4000" dirty="0"/>
          </a:p>
        </p:txBody>
      </p:sp>
      <p:sp>
        <p:nvSpPr>
          <p:cNvPr id="19251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NZ" smtClean="0"/>
              <a:t>From February 2013 individual modules will be available as CPD. </a:t>
            </a:r>
          </a:p>
          <a:p>
            <a:pPr eaLnBrk="1" hangingPunct="1">
              <a:lnSpc>
                <a:spcPct val="90000"/>
              </a:lnSpc>
            </a:pPr>
            <a:endParaRPr lang="en-NZ" smtClean="0"/>
          </a:p>
          <a:p>
            <a:pPr eaLnBrk="1" hangingPunct="1">
              <a:lnSpc>
                <a:spcPct val="90000"/>
              </a:lnSpc>
            </a:pPr>
            <a:r>
              <a:rPr lang="en-NZ" smtClean="0"/>
              <a:t>These can be studied as they occur in the normal cycle of programme delivery or packaged for a particular group or company.</a:t>
            </a:r>
          </a:p>
          <a:p>
            <a:pPr eaLnBrk="1" hangingPunct="1">
              <a:lnSpc>
                <a:spcPct val="90000"/>
              </a:lnSpc>
            </a:pPr>
            <a:endParaRPr lang="en-NZ" smtClean="0"/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en-NZ" sz="2200" smtClean="0"/>
              <a:t>Note: In some instances it will be less expensive to enrol in and complete a full course rather that complete individual modules – due to Ministry Education funding being available for courses but not modules. </a:t>
            </a:r>
          </a:p>
          <a:p>
            <a:pPr eaLnBrk="1" hangingPunct="1">
              <a:lnSpc>
                <a:spcPct val="90000"/>
              </a:lnSpc>
            </a:pPr>
            <a:endParaRPr lang="en-NZ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71438"/>
            <a:ext cx="8140700" cy="12144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NZ" b="1" dirty="0" smtClean="0"/>
              <a:t>Qualification Development Timeline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NZ" dirty="0" smtClean="0"/>
              <a:t>Tender to develop closed December 2010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NZ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NZ" dirty="0" smtClean="0"/>
              <a:t>Involvement of the University of Waikato and Victoria University (Melbourne)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NZ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NZ" dirty="0" smtClean="0"/>
              <a:t>Tender awarded to Bay of Plenty Polytechnic April 2011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NZ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NZ" dirty="0" smtClean="0"/>
              <a:t>Programme approved by NZQA 30 November 2011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N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71438"/>
            <a:ext cx="8140700" cy="12144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NZ" b="1" dirty="0" smtClean="0"/>
              <a:t>The Manner in Which the Programme will be Delivered</a:t>
            </a:r>
            <a:endParaRPr lang="en-NZ" dirty="0"/>
          </a:p>
        </p:txBody>
      </p:sp>
      <p:sp>
        <p:nvSpPr>
          <p:cNvPr id="193538" name="Content Placeholder 2"/>
          <p:cNvSpPr>
            <a:spLocks noGrp="1"/>
          </p:cNvSpPr>
          <p:nvPr>
            <p:ph idx="1"/>
          </p:nvPr>
        </p:nvSpPr>
        <p:spPr>
          <a:xfrm>
            <a:off x="573088" y="1501775"/>
            <a:ext cx="8070850" cy="457041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NZ" sz="2400" smtClean="0"/>
              <a:t>Designed for study anywhere in New Zealand and across the world;</a:t>
            </a:r>
          </a:p>
          <a:p>
            <a:pPr eaLnBrk="1" hangingPunct="1">
              <a:lnSpc>
                <a:spcPct val="80000"/>
              </a:lnSpc>
            </a:pPr>
            <a:endParaRPr lang="en-NZ" sz="2400" smtClean="0"/>
          </a:p>
          <a:p>
            <a:pPr eaLnBrk="1" hangingPunct="1">
              <a:lnSpc>
                <a:spcPct val="80000"/>
              </a:lnSpc>
            </a:pPr>
            <a:r>
              <a:rPr lang="en-NZ" sz="2400" smtClean="0"/>
              <a:t>Built on an e-learning platform called BayLearn;</a:t>
            </a:r>
          </a:p>
          <a:p>
            <a:pPr eaLnBrk="1" hangingPunct="1">
              <a:lnSpc>
                <a:spcPct val="80000"/>
              </a:lnSpc>
            </a:pPr>
            <a:endParaRPr lang="en-NZ" sz="2400" smtClean="0"/>
          </a:p>
          <a:p>
            <a:pPr eaLnBrk="1" hangingPunct="1">
              <a:lnSpc>
                <a:spcPct val="80000"/>
              </a:lnSpc>
            </a:pPr>
            <a:r>
              <a:rPr lang="en-NZ" sz="2400" smtClean="0"/>
              <a:t>Resources available electronically;</a:t>
            </a:r>
          </a:p>
          <a:p>
            <a:pPr eaLnBrk="1" hangingPunct="1">
              <a:lnSpc>
                <a:spcPct val="80000"/>
              </a:lnSpc>
            </a:pPr>
            <a:endParaRPr lang="en-NZ" sz="2400" smtClean="0"/>
          </a:p>
          <a:p>
            <a:pPr eaLnBrk="1" hangingPunct="1">
              <a:lnSpc>
                <a:spcPct val="80000"/>
              </a:lnSpc>
            </a:pPr>
            <a:r>
              <a:rPr lang="en-NZ" sz="2400" smtClean="0"/>
              <a:t>Synchronised weekly tutorials via Adobe Connect;</a:t>
            </a:r>
          </a:p>
          <a:p>
            <a:pPr eaLnBrk="1" hangingPunct="1">
              <a:lnSpc>
                <a:spcPct val="80000"/>
              </a:lnSpc>
            </a:pPr>
            <a:endParaRPr lang="en-NZ" sz="2400" smtClean="0"/>
          </a:p>
          <a:p>
            <a:pPr eaLnBrk="1" hangingPunct="1">
              <a:lnSpc>
                <a:spcPct val="80000"/>
              </a:lnSpc>
            </a:pPr>
            <a:r>
              <a:rPr lang="en-NZ" sz="2400" smtClean="0"/>
              <a:t>Coursework completed and submitted electronically;</a:t>
            </a:r>
          </a:p>
          <a:p>
            <a:pPr eaLnBrk="1" hangingPunct="1">
              <a:lnSpc>
                <a:spcPct val="80000"/>
              </a:lnSpc>
            </a:pPr>
            <a:endParaRPr lang="en-NZ" sz="2400" smtClean="0"/>
          </a:p>
          <a:p>
            <a:pPr eaLnBrk="1" hangingPunct="1">
              <a:lnSpc>
                <a:spcPct val="80000"/>
              </a:lnSpc>
            </a:pPr>
            <a:r>
              <a:rPr lang="en-NZ" sz="2400" smtClean="0"/>
              <a:t>Formal written and invigilated examination for each course.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en-NZ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1" name="Title 1"/>
          <p:cNvSpPr>
            <a:spLocks noGrp="1"/>
          </p:cNvSpPr>
          <p:nvPr>
            <p:ph type="title" idx="4294967295"/>
          </p:nvPr>
        </p:nvSpPr>
        <p:spPr>
          <a:xfrm>
            <a:off x="395288" y="61913"/>
            <a:ext cx="8358187" cy="1214437"/>
          </a:xfrm>
        </p:spPr>
        <p:txBody>
          <a:bodyPr/>
          <a:lstStyle/>
          <a:p>
            <a:pPr eaLnBrk="1" hangingPunct="1"/>
            <a:r>
              <a:rPr lang="en-NZ" sz="3600" b="1" smtClean="0"/>
              <a:t>Programme Advisory Committee Members</a:t>
            </a:r>
            <a:endParaRPr lang="en-NZ" sz="3600" smtClean="0"/>
          </a:p>
        </p:txBody>
      </p:sp>
      <p:graphicFrame>
        <p:nvGraphicFramePr>
          <p:cNvPr id="34844" name="Group 28"/>
          <p:cNvGraphicFramePr>
            <a:graphicFrameLocks noGrp="1"/>
          </p:cNvGraphicFramePr>
          <p:nvPr>
            <p:ph idx="4294967295"/>
          </p:nvPr>
        </p:nvGraphicFramePr>
        <p:xfrm>
          <a:off x="539750" y="1379538"/>
          <a:ext cx="8142288" cy="5170487"/>
        </p:xfrm>
        <a:graphic>
          <a:graphicData uri="http://schemas.openxmlformats.org/drawingml/2006/table">
            <a:tbl>
              <a:tblPr/>
              <a:tblGrid>
                <a:gridCol w="3602038"/>
                <a:gridCol w="4540250"/>
              </a:tblGrid>
              <a:tr h="1073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Licensed Immigration Adviser &amp; Immigration Law Representatives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NZAMI Chair or nominee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Members of the Licensed Immigration Adviser Reference Group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Immigration Lawyer (to be advised)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1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Immigration Advisers Authority</a:t>
                      </a:r>
                      <a:endParaRPr kumimoji="0" lang="en-NZ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Barry Smedts, Registrar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Natasha Narayan, Operational Policy Manager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1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Immigration New Zealand</a:t>
                      </a:r>
                      <a:endParaRPr kumimoji="0" lang="en-NZ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Phillippa Guthrey, Operational Policy Manager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Jan Clark, Manager Operations Support, Visa Services Bruce Jenkins, Senior Adviser Operations, Northern Region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22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Bay of Plenty Polytechnic , School of Business</a:t>
                      </a:r>
                      <a:endParaRPr kumimoji="0" lang="en-NZ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Lynette Steele, Group Leader Applied Management &amp; Legal Studies (Convenor)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Jeni Fountain, Academic Staff Member &amp; Programme Coordinator Immigration Advice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1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University of Waikato,</a:t>
                      </a:r>
                      <a:endParaRPr kumimoji="0" lang="en-NZ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 Te Piringa Faculty of Law</a:t>
                      </a:r>
                      <a:endParaRPr kumimoji="0" lang="en-NZ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Professor Bradford W. Morse, Dean of Law or his nominee</a:t>
                      </a:r>
                      <a:endParaRPr kumimoji="0" lang="en-NZ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1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Victoria University (Melbourne), Faculty of Business and Law</a:t>
                      </a:r>
                      <a:endParaRPr kumimoji="0" lang="en-NZ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Professor Rodger Fernandez, Course Director Immigration Law or his nominee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4585" name="TextBox 4"/>
          <p:cNvSpPr txBox="1">
            <a:spLocks noChangeArrowheads="1"/>
          </p:cNvSpPr>
          <p:nvPr/>
        </p:nvSpPr>
        <p:spPr bwMode="auto">
          <a:xfrm>
            <a:off x="785813" y="1000125"/>
            <a:ext cx="4714875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NZ" sz="1200" i="1">
                <a:solidFill>
                  <a:schemeClr val="bg1"/>
                </a:solidFill>
                <a:latin typeface="Calibri" pitchFamily="34" charset="0"/>
              </a:rPr>
              <a:t>This Committee will be convened in August 2012.</a:t>
            </a:r>
            <a:endParaRPr lang="en-NZ" sz="1200">
              <a:solidFill>
                <a:schemeClr val="bg1"/>
              </a:solidFill>
              <a:latin typeface="Calibri" pitchFamily="34" charset="0"/>
            </a:endParaRPr>
          </a:p>
          <a:p>
            <a:endParaRPr lang="en-NZ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2130425"/>
            <a:ext cx="7773987" cy="1470025"/>
          </a:xfrm>
        </p:spPr>
        <p:txBody>
          <a:bodyPr/>
          <a:lstStyle/>
          <a:p>
            <a:pPr algn="ctr"/>
            <a:r>
              <a:rPr lang="en-NZ" sz="2800" b="1" smtClean="0">
                <a:solidFill>
                  <a:schemeClr val="tx1"/>
                </a:solidFill>
              </a:rPr>
              <a:t>The link between the qualification and the Immigration Advisers Authority licensing assessment process</a:t>
            </a:r>
            <a:endParaRPr lang="en-US" sz="2800" b="1" smtClean="0">
              <a:solidFill>
                <a:schemeClr val="tx1"/>
              </a:solidFill>
            </a:endParaRPr>
          </a:p>
        </p:txBody>
      </p:sp>
      <p:sp>
        <p:nvSpPr>
          <p:cNvPr id="19558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4213" y="4005263"/>
            <a:ext cx="7920037" cy="1633537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NZ" sz="2000" smtClean="0"/>
              <a:t>Presentation for Immigration New Zealand (INZ)</a:t>
            </a:r>
          </a:p>
          <a:p>
            <a:pPr eaLnBrk="1" hangingPunct="1">
              <a:lnSpc>
                <a:spcPct val="80000"/>
              </a:lnSpc>
            </a:pPr>
            <a:r>
              <a:rPr lang="en-NZ" sz="2000" smtClean="0"/>
              <a:t>Henderson Branch Advisers Seminar </a:t>
            </a:r>
          </a:p>
          <a:p>
            <a:pPr eaLnBrk="1" hangingPunct="1">
              <a:lnSpc>
                <a:spcPct val="80000"/>
              </a:lnSpc>
            </a:pPr>
            <a:r>
              <a:rPr lang="en-NZ" sz="2000" smtClean="0"/>
              <a:t>27 July 2012</a:t>
            </a:r>
          </a:p>
          <a:p>
            <a:pPr eaLnBrk="1" hangingPunct="1">
              <a:lnSpc>
                <a:spcPct val="80000"/>
              </a:lnSpc>
            </a:pPr>
            <a:endParaRPr lang="en-NZ" sz="2000" smtClean="0"/>
          </a:p>
          <a:p>
            <a:pPr eaLnBrk="1" hangingPunct="1">
              <a:lnSpc>
                <a:spcPct val="80000"/>
              </a:lnSpc>
            </a:pPr>
            <a:r>
              <a:rPr lang="en-NZ" sz="2000" smtClean="0"/>
              <a:t>Presenter: Natasha Narayan, Operational Policy Manager</a:t>
            </a:r>
            <a:endParaRPr lang="en-US" sz="3200" smtClean="0"/>
          </a:p>
        </p:txBody>
      </p:sp>
      <p:sp>
        <p:nvSpPr>
          <p:cNvPr id="195587" name="Text Box 4"/>
          <p:cNvSpPr txBox="1">
            <a:spLocks noChangeArrowheads="1"/>
          </p:cNvSpPr>
          <p:nvPr/>
        </p:nvSpPr>
        <p:spPr bwMode="auto">
          <a:xfrm>
            <a:off x="611188" y="260350"/>
            <a:ext cx="79930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09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53975"/>
            <a:ext cx="8785225" cy="1287463"/>
          </a:xfrm>
        </p:spPr>
        <p:txBody>
          <a:bodyPr/>
          <a:lstStyle/>
          <a:p>
            <a:r>
              <a:rPr lang="en-NZ" i="1" smtClean="0"/>
              <a:t>Immigration Advisers Competency Standards 2013</a:t>
            </a:r>
            <a:r>
              <a:rPr lang="en-NZ" smtClean="0"/>
              <a:t>: Seven areas</a:t>
            </a:r>
            <a:endParaRPr lang="en-US" smtClean="0"/>
          </a:p>
        </p:txBody>
      </p:sp>
      <p:sp>
        <p:nvSpPr>
          <p:cNvPr id="1966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412875"/>
            <a:ext cx="8785225" cy="4321175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sz="2000" smtClean="0"/>
              <a:t>	1. Licence pathways</a:t>
            </a:r>
            <a:br>
              <a:rPr lang="en-US" sz="2000" smtClean="0"/>
            </a:br>
            <a:r>
              <a:rPr lang="en-US" sz="2000" smtClean="0"/>
              <a:t>2. Knowledge of New Zealand’s immigration advisers licensing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000" smtClean="0"/>
              <a:t>        scheme</a:t>
            </a:r>
            <a:br>
              <a:rPr lang="en-US" sz="2000" smtClean="0"/>
            </a:br>
            <a:r>
              <a:rPr lang="en-US" sz="2000" smtClean="0"/>
              <a:t>3. Knowledge of New Zealand’s immigration law and 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000" smtClean="0"/>
              <a:t>        immigration and operational instructions</a:t>
            </a:r>
            <a:br>
              <a:rPr lang="en-US" sz="2000" smtClean="0"/>
            </a:br>
            <a:r>
              <a:rPr lang="en-US" sz="2000" smtClean="0"/>
              <a:t>4. Preparing, lodging and administering immigration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000" smtClean="0"/>
              <a:t>        applications, appeals, requests, claims and other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000" smtClean="0"/>
              <a:t>        representations</a:t>
            </a:r>
            <a:br>
              <a:rPr lang="en-US" sz="2000" smtClean="0"/>
            </a:br>
            <a:r>
              <a:rPr lang="en-US" sz="2000" smtClean="0"/>
              <a:t>5. Communicating in English</a:t>
            </a:r>
            <a:br>
              <a:rPr lang="en-US" sz="2000" smtClean="0"/>
            </a:br>
            <a:r>
              <a:rPr lang="en-US" sz="2000" smtClean="0"/>
              <a:t>6. Conducting business professionally, ethically and responsibly</a:t>
            </a:r>
            <a:br>
              <a:rPr lang="en-US" sz="2000" smtClean="0"/>
            </a:br>
            <a:r>
              <a:rPr lang="en-US" sz="2000" smtClean="0"/>
              <a:t>7. Continuing professional development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2000" smtClean="0"/>
          </a:p>
          <a:p>
            <a:pPr>
              <a:lnSpc>
                <a:spcPct val="90000"/>
              </a:lnSpc>
            </a:pPr>
            <a:r>
              <a:rPr lang="en-NZ" sz="2000" smtClean="0"/>
              <a:t>Must be met in order to obtain, and keep, an immigration adviser licence.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NZ" i="1" smtClean="0"/>
              <a:t>Immigration Advisers Competency Standards 2013</a:t>
            </a:r>
            <a:r>
              <a:rPr lang="en-NZ" smtClean="0"/>
              <a:t>: The qualification</a:t>
            </a:r>
            <a:endParaRPr lang="en-US" smtClean="0"/>
          </a:p>
        </p:txBody>
      </p:sp>
      <p:sp>
        <p:nvSpPr>
          <p:cNvPr id="19763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 smtClean="0"/>
              <a:t>The programme content of the Graduate Certificate in New Zealand Immigration Advice (Level 7) has been designed to cover the content required in competency standards 2 to 6</a:t>
            </a:r>
          </a:p>
          <a:p>
            <a:pPr>
              <a:buFontTx/>
              <a:buNone/>
            </a:pPr>
            <a:endParaRPr lang="en-US" sz="2400" smtClean="0"/>
          </a:p>
          <a:p>
            <a:r>
              <a:rPr lang="en-US" sz="2400" smtClean="0"/>
              <a:t>The delivery of qualification modules as CPD from February 2013 will also cover competency standard 7, for advisers who have not already completed the qualification</a:t>
            </a:r>
          </a:p>
          <a:p>
            <a:endParaRPr lang="en-US" sz="2400" i="1" smtClean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NZ" i="1" smtClean="0"/>
              <a:t>Immigration Advisers Competency Standards 2013</a:t>
            </a:r>
            <a:r>
              <a:rPr lang="en-NZ" smtClean="0"/>
              <a:t>: Licence pathways</a:t>
            </a:r>
            <a:endParaRPr lang="en-US" smtClean="0"/>
          </a:p>
        </p:txBody>
      </p:sp>
      <p:sp>
        <p:nvSpPr>
          <p:cNvPr id="19865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844675"/>
            <a:ext cx="8569325" cy="388937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400" smtClean="0"/>
              <a:t>The new licensing pathway requirements outlined in competency standard 1, will apply from 1 January 2013.</a:t>
            </a:r>
          </a:p>
          <a:p>
            <a:pPr>
              <a:lnSpc>
                <a:spcPct val="80000"/>
              </a:lnSpc>
            </a:pPr>
            <a:endParaRPr lang="en-US" sz="2400" smtClean="0"/>
          </a:p>
          <a:p>
            <a:pPr>
              <a:lnSpc>
                <a:spcPct val="80000"/>
              </a:lnSpc>
            </a:pPr>
            <a:r>
              <a:rPr lang="en-US" sz="2400" smtClean="0"/>
              <a:t>These are outlined in the </a:t>
            </a:r>
            <a:r>
              <a:rPr lang="en-US" sz="2400" i="1" smtClean="0"/>
              <a:t>Registrar of Immigration Advisers’ Licensing Pathway Requirements from 1 January 2013</a:t>
            </a:r>
            <a:r>
              <a:rPr lang="en-US" sz="2400" smtClean="0"/>
              <a:t>, which was published in the Authority’s monthly e-newsletter in June 2012. </a:t>
            </a:r>
            <a:r>
              <a:rPr lang="en-NZ" sz="2400" smtClean="0"/>
              <a:t/>
            </a:r>
            <a:br>
              <a:rPr lang="en-NZ" sz="2400" smtClean="0"/>
            </a:br>
            <a:endParaRPr lang="en-NZ" sz="2400" smtClean="0"/>
          </a:p>
          <a:p>
            <a:pPr>
              <a:lnSpc>
                <a:spcPct val="80000"/>
              </a:lnSpc>
              <a:buFontTx/>
              <a:buNone/>
            </a:pPr>
            <a:endParaRPr lang="en-NZ" sz="2400" smtClean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NZ" sz="2800" i="1" smtClean="0"/>
              <a:t>Immigration Advisers Competency Standards 2013</a:t>
            </a:r>
            <a:r>
              <a:rPr lang="en-NZ" sz="2800" smtClean="0"/>
              <a:t>: Licence pathways (continued)</a:t>
            </a:r>
            <a:endParaRPr lang="en-US" sz="2800" smtClean="0"/>
          </a:p>
        </p:txBody>
      </p:sp>
      <p:sp>
        <p:nvSpPr>
          <p:cNvPr id="19968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557338"/>
            <a:ext cx="8785225" cy="439261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NZ" sz="2000" smtClean="0"/>
              <a:t>From 1 January 2013, advisers who have never previously held an immigration adviser licence will need to have done either:</a:t>
            </a:r>
            <a:r>
              <a:rPr lang="en-US" sz="2000" smtClean="0"/>
              <a:t/>
            </a:r>
            <a:br>
              <a:rPr lang="en-US" sz="2000" smtClean="0"/>
            </a:br>
            <a:endParaRPr lang="en-US" sz="2000" smtClean="0"/>
          </a:p>
          <a:p>
            <a:pPr lvl="1">
              <a:lnSpc>
                <a:spcPct val="90000"/>
              </a:lnSpc>
            </a:pPr>
            <a:r>
              <a:rPr lang="en-US" sz="2000" smtClean="0"/>
              <a:t>the complete qualification to apply for a full or limited licence; </a:t>
            </a:r>
          </a:p>
          <a:p>
            <a:pPr lvl="1">
              <a:lnSpc>
                <a:spcPct val="90000"/>
              </a:lnSpc>
            </a:pPr>
            <a:r>
              <a:rPr lang="en-US" sz="2000" smtClean="0"/>
              <a:t>or courses A and B of the qualification to apply for a provisional licence</a:t>
            </a:r>
          </a:p>
          <a:p>
            <a:pPr>
              <a:lnSpc>
                <a:spcPct val="90000"/>
              </a:lnSpc>
            </a:pPr>
            <a:endParaRPr lang="en-NZ" sz="2000" smtClean="0"/>
          </a:p>
          <a:p>
            <a:pPr>
              <a:lnSpc>
                <a:spcPct val="90000"/>
              </a:lnSpc>
            </a:pPr>
            <a:r>
              <a:rPr lang="en-NZ" sz="2000" smtClean="0"/>
              <a:t>Current provisional and limited licence holders wishing to upgrade must either:</a:t>
            </a:r>
            <a:r>
              <a:rPr lang="en-US" sz="2000" smtClean="0"/>
              <a:t/>
            </a:r>
            <a:br>
              <a:rPr lang="en-US" sz="2000" smtClean="0"/>
            </a:br>
            <a:endParaRPr lang="en-US" sz="2000" smtClean="0"/>
          </a:p>
          <a:p>
            <a:pPr lvl="1">
              <a:lnSpc>
                <a:spcPct val="90000"/>
              </a:lnSpc>
            </a:pPr>
            <a:r>
              <a:rPr lang="en-US" sz="2000" smtClean="0"/>
              <a:t>hold the complete qualification; or </a:t>
            </a:r>
          </a:p>
          <a:p>
            <a:pPr lvl="1">
              <a:lnSpc>
                <a:spcPct val="90000"/>
              </a:lnSpc>
            </a:pPr>
            <a:r>
              <a:rPr lang="en-US" sz="2000" smtClean="0"/>
              <a:t>apply under the existing upgrade policy which will be available until 31 December 2014</a:t>
            </a:r>
            <a:endParaRPr lang="en-NZ" sz="2000" smtClean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NZ" smtClean="0"/>
              <a:t>Bringing it all together…</a:t>
            </a:r>
            <a:endParaRPr lang="en-US" smtClean="0"/>
          </a:p>
        </p:txBody>
      </p:sp>
      <p:sp>
        <p:nvSpPr>
          <p:cNvPr id="20070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557338"/>
            <a:ext cx="5257800" cy="439261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NZ" sz="2400" smtClean="0"/>
              <a:t>A booklet has been published which combines the </a:t>
            </a:r>
            <a:r>
              <a:rPr lang="en-NZ" sz="2400" i="1" smtClean="0"/>
              <a:t>Immigration Advisers Competency Standards 2013</a:t>
            </a:r>
            <a:r>
              <a:rPr lang="en-NZ" sz="2400" smtClean="0"/>
              <a:t> and the</a:t>
            </a:r>
            <a:r>
              <a:rPr lang="en-NZ" sz="2400" i="1" smtClean="0"/>
              <a:t> Registrar</a:t>
            </a:r>
            <a:r>
              <a:rPr lang="en-NZ" sz="2400" smtClean="0"/>
              <a:t> </a:t>
            </a:r>
            <a:r>
              <a:rPr lang="en-NZ" sz="2400" i="1" smtClean="0"/>
              <a:t>of Immigration Advisers’ Licensing Pathway Requirements from 1 January 2013 </a:t>
            </a:r>
          </a:p>
          <a:p>
            <a:pPr>
              <a:lnSpc>
                <a:spcPct val="90000"/>
              </a:lnSpc>
            </a:pPr>
            <a:endParaRPr lang="en-NZ" sz="2400" smtClean="0"/>
          </a:p>
          <a:p>
            <a:pPr>
              <a:lnSpc>
                <a:spcPct val="90000"/>
              </a:lnSpc>
            </a:pPr>
            <a:r>
              <a:rPr lang="en-NZ" sz="2400" smtClean="0"/>
              <a:t>This has been mailed out to all advisers this week</a:t>
            </a:r>
          </a:p>
        </p:txBody>
      </p:sp>
      <p:sp>
        <p:nvSpPr>
          <p:cNvPr id="200707" name="Text Box 4"/>
          <p:cNvSpPr txBox="1">
            <a:spLocks noChangeArrowheads="1"/>
          </p:cNvSpPr>
          <p:nvPr/>
        </p:nvSpPr>
        <p:spPr bwMode="auto">
          <a:xfrm>
            <a:off x="7467600" y="26368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pic>
        <p:nvPicPr>
          <p:cNvPr id="200708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7400" y="1484313"/>
            <a:ext cx="3055938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29" name="Content Placeholder 2"/>
          <p:cNvSpPr>
            <a:spLocks noGrp="1"/>
          </p:cNvSpPr>
          <p:nvPr>
            <p:ph idx="4294967295"/>
          </p:nvPr>
        </p:nvSpPr>
        <p:spPr>
          <a:xfrm>
            <a:off x="571500" y="1143000"/>
            <a:ext cx="8070850" cy="478948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NZ" smtClean="0"/>
              <a:t>Minister approved </a:t>
            </a:r>
            <a:r>
              <a:rPr lang="en-NZ" i="1" smtClean="0"/>
              <a:t>Immigration Adviser Competency Standards 2013</a:t>
            </a:r>
            <a:r>
              <a:rPr lang="en-NZ" smtClean="0"/>
              <a:t> on 14 April 2012, effective 01 January 2013 </a:t>
            </a:r>
          </a:p>
          <a:p>
            <a:pPr eaLnBrk="1" hangingPunct="1">
              <a:lnSpc>
                <a:spcPct val="90000"/>
              </a:lnSpc>
            </a:pPr>
            <a:endParaRPr lang="en-NZ" smtClean="0"/>
          </a:p>
          <a:p>
            <a:pPr eaLnBrk="1" hangingPunct="1">
              <a:lnSpc>
                <a:spcPct val="90000"/>
              </a:lnSpc>
            </a:pPr>
            <a:r>
              <a:rPr lang="en-NZ" smtClean="0"/>
              <a:t>Programme approved by Registrar of Immigration Advisers to meet qualification requirement for licensing purposes on 30 April 2012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en-NZ" smtClean="0"/>
          </a:p>
          <a:p>
            <a:pPr eaLnBrk="1" hangingPunct="1">
              <a:lnSpc>
                <a:spcPct val="90000"/>
              </a:lnSpc>
            </a:pPr>
            <a:r>
              <a:rPr lang="en-NZ" smtClean="0"/>
              <a:t>First delivery commenced 16 July 2012 </a:t>
            </a:r>
          </a:p>
          <a:p>
            <a:pPr eaLnBrk="1" hangingPunct="1">
              <a:lnSpc>
                <a:spcPct val="90000"/>
              </a:lnSpc>
            </a:pPr>
            <a:endParaRPr lang="en-NZ" smtClean="0"/>
          </a:p>
          <a:p>
            <a:pPr eaLnBrk="1" hangingPunct="1">
              <a:lnSpc>
                <a:spcPct val="90000"/>
              </a:lnSpc>
            </a:pPr>
            <a:r>
              <a:rPr lang="en-NZ" smtClean="0"/>
              <a:t>First graduates 11 December 2012   </a:t>
            </a:r>
          </a:p>
          <a:p>
            <a:pPr eaLnBrk="1" hangingPunct="1">
              <a:lnSpc>
                <a:spcPct val="90000"/>
              </a:lnSpc>
            </a:pPr>
            <a:endParaRPr lang="en-NZ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3" name="Title 1"/>
          <p:cNvSpPr>
            <a:spLocks noGrp="1"/>
          </p:cNvSpPr>
          <p:nvPr>
            <p:ph type="title"/>
          </p:nvPr>
        </p:nvSpPr>
        <p:spPr>
          <a:xfrm>
            <a:off x="503238" y="71438"/>
            <a:ext cx="7997825" cy="1214437"/>
          </a:xfrm>
        </p:spPr>
        <p:txBody>
          <a:bodyPr/>
          <a:lstStyle/>
          <a:p>
            <a:pPr eaLnBrk="1" hangingPunct="1"/>
            <a:r>
              <a:rPr lang="en-NZ" b="1" smtClean="0"/>
              <a:t>The Programme Specifications</a:t>
            </a:r>
            <a:endParaRPr lang="en-NZ" smtClean="0"/>
          </a:p>
        </p:txBody>
      </p:sp>
      <p:sp>
        <p:nvSpPr>
          <p:cNvPr id="17715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NZ" sz="2200" smtClean="0"/>
              <a:t>A Graduate Certificate (level 7) with a minimum of 60 credits from levels 5 and above, of which a minimum of 40 credits should be at level 7;</a:t>
            </a:r>
          </a:p>
          <a:p>
            <a:pPr eaLnBrk="1" hangingPunct="1">
              <a:lnSpc>
                <a:spcPct val="80000"/>
              </a:lnSpc>
            </a:pPr>
            <a:endParaRPr lang="en-NZ" sz="2200" smtClean="0"/>
          </a:p>
          <a:p>
            <a:pPr eaLnBrk="1" hangingPunct="1">
              <a:lnSpc>
                <a:spcPct val="80000"/>
              </a:lnSpc>
            </a:pPr>
            <a:r>
              <a:rPr lang="en-NZ" sz="2200" smtClean="0"/>
              <a:t>Is made up of a group of modules of the appropriate level and credit value that cover and assess the </a:t>
            </a:r>
            <a:r>
              <a:rPr lang="en-NZ" sz="2200" i="1" smtClean="0"/>
              <a:t>Immigration Adviser Competency Standards</a:t>
            </a:r>
            <a:r>
              <a:rPr lang="en-NZ" sz="2200" smtClean="0"/>
              <a:t> </a:t>
            </a:r>
            <a:r>
              <a:rPr lang="en-NZ" sz="2200" i="1" smtClean="0"/>
              <a:t>2013 </a:t>
            </a:r>
            <a:r>
              <a:rPr lang="en-NZ" sz="2200" smtClean="0"/>
              <a:t>and the </a:t>
            </a:r>
            <a:r>
              <a:rPr lang="en-NZ" sz="2200" i="1" smtClean="0"/>
              <a:t>Licensed Immigration Advisers Code of Conduct  2010</a:t>
            </a:r>
            <a:r>
              <a:rPr lang="en-NZ" sz="2200" smtClean="0"/>
              <a:t>;</a:t>
            </a:r>
          </a:p>
          <a:p>
            <a:pPr eaLnBrk="1" hangingPunct="1">
              <a:lnSpc>
                <a:spcPct val="80000"/>
              </a:lnSpc>
            </a:pPr>
            <a:endParaRPr lang="en-NZ" sz="2200" smtClean="0"/>
          </a:p>
          <a:p>
            <a:pPr eaLnBrk="1" hangingPunct="1">
              <a:lnSpc>
                <a:spcPct val="80000"/>
              </a:lnSpc>
            </a:pPr>
            <a:r>
              <a:rPr lang="en-NZ" sz="2200" smtClean="0"/>
              <a:t>Is open to degree graduates or people with specified appropriate equivalent practical, professional or educational experience and maintains the English language standard as set out in the </a:t>
            </a:r>
            <a:r>
              <a:rPr lang="en-NZ" sz="2200" i="1" smtClean="0"/>
              <a:t>Immigration Adviser Competency Standards</a:t>
            </a:r>
            <a:r>
              <a:rPr lang="en-NZ" sz="2200" smtClean="0"/>
              <a:t> </a:t>
            </a:r>
            <a:r>
              <a:rPr lang="en-NZ" sz="2200" i="1" smtClean="0"/>
              <a:t>2013 </a:t>
            </a:r>
            <a:r>
              <a:rPr lang="en-NZ" sz="2200" smtClean="0"/>
              <a:t>as a pre-requisite for entry.</a:t>
            </a:r>
          </a:p>
          <a:p>
            <a:pPr eaLnBrk="1" hangingPunct="1">
              <a:lnSpc>
                <a:spcPct val="80000"/>
              </a:lnSpc>
            </a:pPr>
            <a:endParaRPr lang="en-NZ" sz="22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7" name="Title 1"/>
          <p:cNvSpPr>
            <a:spLocks noGrp="1"/>
          </p:cNvSpPr>
          <p:nvPr>
            <p:ph type="title"/>
          </p:nvPr>
        </p:nvSpPr>
        <p:spPr>
          <a:xfrm>
            <a:off x="503238" y="71438"/>
            <a:ext cx="7926387" cy="1214437"/>
          </a:xfrm>
        </p:spPr>
        <p:txBody>
          <a:bodyPr/>
          <a:lstStyle/>
          <a:p>
            <a:pPr eaLnBrk="1" hangingPunct="1"/>
            <a:r>
              <a:rPr lang="en-NZ" b="1" smtClean="0"/>
              <a:t>Programme Steering Committee</a:t>
            </a:r>
            <a:endParaRPr lang="en-NZ" smtClean="0"/>
          </a:p>
        </p:txBody>
      </p:sp>
      <p:sp>
        <p:nvSpPr>
          <p:cNvPr id="17817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NZ" sz="2000" smtClean="0"/>
              <a:t>The role of this committee was to:</a:t>
            </a:r>
          </a:p>
          <a:p>
            <a:pPr eaLnBrk="1" hangingPunct="1"/>
            <a:endParaRPr lang="en-NZ" sz="2000" smtClean="0"/>
          </a:p>
          <a:p>
            <a:pPr eaLnBrk="1" hangingPunct="1"/>
            <a:r>
              <a:rPr lang="en-NZ" sz="2000" smtClean="0"/>
              <a:t>Establish and oversee the work of the Programme Development Team;</a:t>
            </a:r>
          </a:p>
          <a:p>
            <a:pPr eaLnBrk="1" hangingPunct="1"/>
            <a:r>
              <a:rPr lang="en-NZ" sz="2000" smtClean="0"/>
              <a:t>Approve project plans and resources, including change requests;</a:t>
            </a:r>
          </a:p>
          <a:p>
            <a:pPr eaLnBrk="1" hangingPunct="1"/>
            <a:r>
              <a:rPr lang="en-NZ" sz="2000" smtClean="0"/>
              <a:t>Monitor progress against plans;</a:t>
            </a:r>
          </a:p>
          <a:p>
            <a:pPr eaLnBrk="1" hangingPunct="1"/>
            <a:r>
              <a:rPr lang="en-NZ" sz="2000" smtClean="0"/>
              <a:t>Review risk identification and mitigation plans;</a:t>
            </a:r>
          </a:p>
          <a:p>
            <a:pPr eaLnBrk="1" hangingPunct="1"/>
            <a:r>
              <a:rPr lang="en-NZ" sz="2000" smtClean="0"/>
              <a:t>Confirm and approve completion of programme development tasks and outputs;</a:t>
            </a:r>
          </a:p>
          <a:p>
            <a:pPr eaLnBrk="1" hangingPunct="1"/>
            <a:r>
              <a:rPr lang="en-NZ" sz="2000" smtClean="0"/>
              <a:t>Confirm and approve timelines for initial programme delivery,</a:t>
            </a:r>
          </a:p>
          <a:p>
            <a:pPr eaLnBrk="1" hangingPunct="1"/>
            <a:r>
              <a:rPr lang="en-NZ" sz="2000" smtClean="0"/>
              <a:t>Confirm and approve completion of programme delivery tasks and outputs.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00063" y="71438"/>
            <a:ext cx="8643937" cy="12144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NZ" b="1" dirty="0" smtClean="0"/>
              <a:t>Programme Steering Committee </a:t>
            </a:r>
            <a:r>
              <a:rPr lang="en-NZ" sz="3600" b="1" dirty="0" smtClean="0"/>
              <a:t>Members</a:t>
            </a:r>
            <a:endParaRPr lang="en-NZ" sz="2200" dirty="0"/>
          </a:p>
        </p:txBody>
      </p:sp>
      <p:graphicFrame>
        <p:nvGraphicFramePr>
          <p:cNvPr id="19483" name="Group 27"/>
          <p:cNvGraphicFramePr>
            <a:graphicFrameLocks noGrp="1"/>
          </p:cNvGraphicFramePr>
          <p:nvPr>
            <p:ph idx="4294967295"/>
          </p:nvPr>
        </p:nvGraphicFramePr>
        <p:xfrm>
          <a:off x="468313" y="1628775"/>
          <a:ext cx="8286750" cy="4422775"/>
        </p:xfrm>
        <a:graphic>
          <a:graphicData uri="http://schemas.openxmlformats.org/drawingml/2006/table">
            <a:tbl>
              <a:tblPr/>
              <a:tblGrid>
                <a:gridCol w="4143375"/>
                <a:gridCol w="4143375"/>
              </a:tblGrid>
              <a:tr h="900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Licensed Immigration Adviser &amp; Immigration Law Representatives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David Cooper, Licensed Immigration Adviser, Malcolm Pacific Ltd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Walter Stone, Licensed Immigration Adviser, Eagle Migration Services Ltd representing NZAMI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Rodger Haines, Queens Counsel and Immigration Lawyer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Immigration Advisers Authority</a:t>
                      </a:r>
                      <a:endParaRPr kumimoji="0" lang="en-NZ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Barry Smedts,  Registrar of Immigration Advisers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Catherine Albiston/Natasha Narayan, Operational Policy Manager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8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Immigration New Zealand</a:t>
                      </a:r>
                      <a:endParaRPr kumimoji="0" lang="en-NZ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Kimberley Polata, Branch Manager, Auckland Central Branch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Jan Clark, Manager Operations Support, Visa Services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0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Bay of Plenty Polytechnic </a:t>
                      </a:r>
                      <a:endParaRPr kumimoji="0" lang="en-NZ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School of Business</a:t>
                      </a:r>
                      <a:endParaRPr kumimoji="0" lang="en-NZ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David Lyon, Head of  School (Convenor)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Lynette Steele, Group Leader Applied Management &amp; Legal Studies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Beppie Holm, Business Development Advisor (Executive Support)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0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University of Waikato,</a:t>
                      </a:r>
                      <a:endParaRPr kumimoji="0" lang="en-NZ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 Te Piringa Faculty of Law</a:t>
                      </a:r>
                      <a:endParaRPr kumimoji="0" lang="en-NZ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Professor Bradford W. Morse, Dean of Law </a:t>
                      </a:r>
                      <a:endParaRPr kumimoji="0" lang="en-NZ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0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Victoria University (Melbourne), Faculty of Business and Law</a:t>
                      </a:r>
                      <a:endParaRPr kumimoji="0" lang="en-NZ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Sue Marshall, Business Manager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Professor Rodger Fernandez, Course Director Immigration Law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5" name="Title 1"/>
          <p:cNvSpPr>
            <a:spLocks noGrp="1"/>
          </p:cNvSpPr>
          <p:nvPr>
            <p:ph type="title"/>
          </p:nvPr>
        </p:nvSpPr>
        <p:spPr>
          <a:xfrm>
            <a:off x="503238" y="71438"/>
            <a:ext cx="7926387" cy="1214437"/>
          </a:xfrm>
        </p:spPr>
        <p:txBody>
          <a:bodyPr/>
          <a:lstStyle/>
          <a:p>
            <a:pPr eaLnBrk="1" hangingPunct="1"/>
            <a:r>
              <a:rPr lang="en-NZ" sz="3600" b="1" smtClean="0"/>
              <a:t>Programme Development Committee </a:t>
            </a:r>
            <a:endParaRPr lang="en-NZ" sz="360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3088" y="1501775"/>
            <a:ext cx="8070850" cy="4999038"/>
          </a:xfrm>
        </p:spPr>
        <p:txBody>
          <a:bodyPr rtlCol="0">
            <a:normAutofit fontScale="77500" lnSpcReduction="20000"/>
          </a:bodyPr>
          <a:lstStyle/>
          <a:p>
            <a:pPr marL="0" indent="0" eaLnBrk="1" fontAlgn="auto" hangingPunct="1">
              <a:lnSpc>
                <a:spcPct val="12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NZ" dirty="0" smtClean="0"/>
              <a:t>The role of this committee was to develop and implement a detailed project plan to realise:</a:t>
            </a:r>
          </a:p>
          <a:p>
            <a:pPr lvl="1" eaLnBrk="1" fontAlgn="auto" hangingPunct="1">
              <a:lnSpc>
                <a:spcPct val="12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NZ" dirty="0" smtClean="0"/>
              <a:t>The graduate outcomes for the programme;</a:t>
            </a:r>
          </a:p>
          <a:p>
            <a:pPr lvl="1" eaLnBrk="1" fontAlgn="auto" hangingPunct="1">
              <a:lnSpc>
                <a:spcPct val="12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NZ" dirty="0" smtClean="0"/>
              <a:t>The qualification structure;</a:t>
            </a:r>
          </a:p>
          <a:p>
            <a:pPr lvl="1" eaLnBrk="1" fontAlgn="auto" hangingPunct="1">
              <a:lnSpc>
                <a:spcPct val="12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NZ" dirty="0" smtClean="0"/>
              <a:t>The learning outcomes for each component of the programme;</a:t>
            </a:r>
          </a:p>
          <a:p>
            <a:pPr lvl="1" eaLnBrk="1" fontAlgn="auto" hangingPunct="1">
              <a:lnSpc>
                <a:spcPct val="12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NZ" dirty="0" smtClean="0"/>
              <a:t>The assessment and moderation methodology;</a:t>
            </a:r>
          </a:p>
          <a:p>
            <a:pPr lvl="1" eaLnBrk="1" fontAlgn="auto" hangingPunct="1">
              <a:lnSpc>
                <a:spcPct val="12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NZ" dirty="0" smtClean="0"/>
              <a:t>The documentation required for Polytechnic approval and application to NZQA for registration of the qualification and accreditation to deliver the programme;</a:t>
            </a:r>
          </a:p>
          <a:p>
            <a:pPr lvl="1" eaLnBrk="1" fontAlgn="auto" hangingPunct="1">
              <a:lnSpc>
                <a:spcPct val="12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NZ" dirty="0" smtClean="0"/>
              <a:t>The teaching resources to be used to deliver the programme,</a:t>
            </a:r>
          </a:p>
          <a:p>
            <a:pPr lvl="1" eaLnBrk="1" fontAlgn="auto" hangingPunct="1">
              <a:lnSpc>
                <a:spcPct val="12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NZ" dirty="0" smtClean="0"/>
              <a:t>A marketing and communication campaign and material to advertise the qualification.</a:t>
            </a:r>
            <a:endParaRPr lang="en-N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28625" y="0"/>
            <a:ext cx="7926388" cy="121443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NZ" b="1" dirty="0" smtClean="0"/>
              <a:t>Programme Development Team </a:t>
            </a:r>
            <a:r>
              <a:rPr lang="en-NZ" sz="3600" b="1" dirty="0" smtClean="0"/>
              <a:t>Members</a:t>
            </a:r>
            <a:endParaRPr lang="en-NZ" sz="3600" dirty="0"/>
          </a:p>
        </p:txBody>
      </p:sp>
      <p:graphicFrame>
        <p:nvGraphicFramePr>
          <p:cNvPr id="21531" name="Group 27"/>
          <p:cNvGraphicFramePr>
            <a:graphicFrameLocks noGrp="1"/>
          </p:cNvGraphicFramePr>
          <p:nvPr>
            <p:ph idx="4294967295"/>
          </p:nvPr>
        </p:nvGraphicFramePr>
        <p:xfrm>
          <a:off x="531813" y="1484313"/>
          <a:ext cx="8143875" cy="4560887"/>
        </p:xfrm>
        <a:graphic>
          <a:graphicData uri="http://schemas.openxmlformats.org/drawingml/2006/table">
            <a:tbl>
              <a:tblPr/>
              <a:tblGrid>
                <a:gridCol w="4071937"/>
                <a:gridCol w="4071938"/>
              </a:tblGrid>
              <a:tr h="749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Licensed Immigration Adviser &amp; Immigration Law Representatives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Karen Justice, Licensed Immigration Adviser, Fragomen  Global Pty Ltd, Wellington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Richard Howard, Licensed Immigration Adviser, Pathways to New Zealand Ltd, Hamilton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0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Immigration Advisers Authority</a:t>
                      </a:r>
                      <a:endParaRPr kumimoji="0" lang="en-NZ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Catherine Albiston/Natasha Narayan, Operational Policy Manager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Immigration New Zealand</a:t>
                      </a:r>
                      <a:endParaRPr kumimoji="0" lang="en-NZ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Kimberley Polata, Branch Manager, Auckland Central Branch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9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Bay of Plenty Polytechnic, </a:t>
                      </a:r>
                      <a:endParaRPr kumimoji="0" lang="en-NZ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School of Business</a:t>
                      </a:r>
                      <a:endParaRPr kumimoji="0" lang="en-NZ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Lynette Steele, Group Leader Applied Management &amp; Legal Studies (Convenor)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Tony Shanahan, Academic Advisor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Jeni Fountain, Academic Staff Member &amp; Programme Coordinator Immigration Advice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Linda Shaw, Flexible Learning Coordinator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2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University of Waikato,</a:t>
                      </a:r>
                      <a:endParaRPr kumimoji="0" lang="en-NZ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 Te Piringa Faculty of Law</a:t>
                      </a:r>
                      <a:endParaRPr kumimoji="0" lang="en-NZ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Doug Tennent, Immigration Law Academic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9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Victoria University (Melbourne), Faculty of Business and Law</a:t>
                      </a:r>
                      <a:endParaRPr kumimoji="0" lang="en-NZ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Professor Rodger Fernandez, Course Director Immigration Law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Mark Williams, Adjunct Professor and Immigration Lawyer, Partner Lane Neave, Christchurch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3" name="Title 1"/>
          <p:cNvSpPr>
            <a:spLocks noGrp="1"/>
          </p:cNvSpPr>
          <p:nvPr>
            <p:ph type="title"/>
          </p:nvPr>
        </p:nvSpPr>
        <p:spPr>
          <a:xfrm>
            <a:off x="503238" y="71438"/>
            <a:ext cx="8140700" cy="1214437"/>
          </a:xfrm>
        </p:spPr>
        <p:txBody>
          <a:bodyPr/>
          <a:lstStyle/>
          <a:p>
            <a:pPr eaLnBrk="1" hangingPunct="1"/>
            <a:r>
              <a:rPr lang="en-NZ" sz="3600" b="1" smtClean="0"/>
              <a:t>The Structure of the Graduate Certificate in New Zealand Immigration Advice</a:t>
            </a:r>
            <a:endParaRPr lang="en-NZ" sz="3600" smtClean="0"/>
          </a:p>
        </p:txBody>
      </p:sp>
      <p:sp>
        <p:nvSpPr>
          <p:cNvPr id="18227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lnSpc>
                <a:spcPct val="80000"/>
              </a:lnSpc>
              <a:buFont typeface="Arial" charset="0"/>
              <a:buNone/>
            </a:pPr>
            <a:r>
              <a:rPr lang="en-NZ" sz="2200" smtClean="0"/>
              <a:t>The qualification is made up of four compulsory 15 point courses, which are completed sequentially: </a:t>
            </a:r>
          </a:p>
          <a:p>
            <a:pPr marL="0" indent="0" eaLnBrk="1" hangingPunct="1">
              <a:lnSpc>
                <a:spcPct val="80000"/>
              </a:lnSpc>
              <a:buFont typeface="Arial" charset="0"/>
              <a:buNone/>
            </a:pPr>
            <a:endParaRPr lang="en-NZ" sz="2200" smtClean="0"/>
          </a:p>
          <a:p>
            <a:pPr marL="0" indent="0" eaLnBrk="1" hangingPunct="1">
              <a:lnSpc>
                <a:spcPct val="80000"/>
              </a:lnSpc>
            </a:pPr>
            <a:r>
              <a:rPr lang="en-NZ" sz="2200" smtClean="0"/>
              <a:t> Course A – Introduction to Immigration Law &amp; Professional </a:t>
            </a:r>
          </a:p>
          <a:p>
            <a:pPr marL="0" indent="0" eaLnBrk="1" hangingPunct="1">
              <a:lnSpc>
                <a:spcPct val="80000"/>
              </a:lnSpc>
              <a:buFont typeface="Arial" charset="0"/>
              <a:buNone/>
            </a:pPr>
            <a:r>
              <a:rPr lang="en-NZ" sz="2200" smtClean="0"/>
              <a:t>                       Responsibilities</a:t>
            </a:r>
          </a:p>
          <a:p>
            <a:pPr marL="0" indent="0" eaLnBrk="1" hangingPunct="1">
              <a:lnSpc>
                <a:spcPct val="80000"/>
              </a:lnSpc>
            </a:pPr>
            <a:endParaRPr lang="en-NZ" sz="2200" smtClean="0"/>
          </a:p>
          <a:p>
            <a:pPr marL="0" indent="0" eaLnBrk="1" hangingPunct="1">
              <a:lnSpc>
                <a:spcPct val="80000"/>
              </a:lnSpc>
            </a:pPr>
            <a:r>
              <a:rPr lang="en-NZ" sz="2200" smtClean="0"/>
              <a:t> Course B – Temporary Entry, Compliance &amp; Unlawful Status</a:t>
            </a:r>
          </a:p>
          <a:p>
            <a:pPr marL="0" indent="0" eaLnBrk="1" hangingPunct="1">
              <a:lnSpc>
                <a:spcPct val="80000"/>
              </a:lnSpc>
            </a:pPr>
            <a:endParaRPr lang="en-NZ" sz="2200" smtClean="0"/>
          </a:p>
          <a:p>
            <a:pPr marL="0" indent="0" eaLnBrk="1" hangingPunct="1">
              <a:lnSpc>
                <a:spcPct val="80000"/>
              </a:lnSpc>
            </a:pPr>
            <a:r>
              <a:rPr lang="en-NZ" sz="2200" smtClean="0"/>
              <a:t> Course C – Residence Visas</a:t>
            </a:r>
          </a:p>
          <a:p>
            <a:pPr marL="0" indent="0" eaLnBrk="1" hangingPunct="1">
              <a:lnSpc>
                <a:spcPct val="80000"/>
              </a:lnSpc>
            </a:pPr>
            <a:endParaRPr lang="en-NZ" sz="2200" smtClean="0"/>
          </a:p>
          <a:p>
            <a:pPr marL="0" indent="0" eaLnBrk="1" hangingPunct="1">
              <a:lnSpc>
                <a:spcPct val="80000"/>
              </a:lnSpc>
            </a:pPr>
            <a:r>
              <a:rPr lang="en-NZ" sz="2200" smtClean="0"/>
              <a:t> Course D – Refugees, Review, Appeal &amp; Professional Practice</a:t>
            </a:r>
          </a:p>
          <a:p>
            <a:pPr marL="0" indent="0" eaLnBrk="1" hangingPunct="1">
              <a:lnSpc>
                <a:spcPct val="80000"/>
              </a:lnSpc>
            </a:pPr>
            <a:endParaRPr lang="en-NZ" sz="22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oPP_Presentation_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9_Default Design">
  <a:themeElements>
    <a:clrScheme name="9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9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9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0_Default Design">
  <a:themeElements>
    <a:clrScheme name="10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0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1_Default Design">
  <a:themeElements>
    <a:clrScheme name="1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1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2_Default Design">
  <a:themeElements>
    <a:clrScheme name="1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3_Default Design">
  <a:themeElements>
    <a:clrScheme name="13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3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3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3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3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3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3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3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3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3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3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3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3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3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Default Design">
  <a:themeElements>
    <a:clrScheme name="3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Default Design">
  <a:themeElements>
    <a:clrScheme name="4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Default Design">
  <a:themeElements>
    <a:clrScheme name="5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5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Default Design">
  <a:themeElements>
    <a:clrScheme name="6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6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6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Default Design">
  <a:themeElements>
    <a:clrScheme name="7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7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7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8_Default Design">
  <a:themeElements>
    <a:clrScheme name="8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8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8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BoPP_Presentation_Template</Template>
  <TotalTime>356</TotalTime>
  <Words>1916</Words>
  <Application>Microsoft Office PowerPoint</Application>
  <PresentationFormat>On-screen Show (4:3)</PresentationFormat>
  <Paragraphs>298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Design Template</vt:lpstr>
      </vt:variant>
      <vt:variant>
        <vt:i4>23</vt:i4>
      </vt:variant>
      <vt:variant>
        <vt:lpstr>Slide Titles</vt:lpstr>
      </vt:variant>
      <vt:variant>
        <vt:i4>27</vt:i4>
      </vt:variant>
    </vt:vector>
  </HeadingPairs>
  <TitlesOfParts>
    <vt:vector size="54" baseType="lpstr">
      <vt:lpstr>Arial</vt:lpstr>
      <vt:lpstr>Calibri</vt:lpstr>
      <vt:lpstr>Verdana</vt:lpstr>
      <vt:lpstr>Times New Roman</vt:lpstr>
      <vt:lpstr>BoPP_Presentation_Template</vt:lpstr>
      <vt:lpstr>2_Default Design</vt:lpstr>
      <vt:lpstr>1_Default Design</vt:lpstr>
      <vt:lpstr>3_Default Design</vt:lpstr>
      <vt:lpstr>4_Default Design</vt:lpstr>
      <vt:lpstr>5_Default Design</vt:lpstr>
      <vt:lpstr>6_Default Design</vt:lpstr>
      <vt:lpstr>7_Default Design</vt:lpstr>
      <vt:lpstr>8_Default Design</vt:lpstr>
      <vt:lpstr>9_Default Design</vt:lpstr>
      <vt:lpstr>10_Default Design</vt:lpstr>
      <vt:lpstr>11_Default Design</vt:lpstr>
      <vt:lpstr>12_Default Design</vt:lpstr>
      <vt:lpstr>13_Default Design</vt:lpstr>
      <vt:lpstr>BoPP_Presentation_Template</vt:lpstr>
      <vt:lpstr>BoPP_Presentation_Template</vt:lpstr>
      <vt:lpstr>BoPP_Presentation_Template</vt:lpstr>
      <vt:lpstr>BoPP_Presentation_Template</vt:lpstr>
      <vt:lpstr>BoPP_Presentation_Template</vt:lpstr>
      <vt:lpstr>BoPP_Presentation_Template</vt:lpstr>
      <vt:lpstr>BoPP_Presentation_Template</vt:lpstr>
      <vt:lpstr>BoPP_Presentation_Template</vt:lpstr>
      <vt:lpstr>BoPP_Presentation_Template</vt:lpstr>
      <vt:lpstr>Graduate Certificate in New Zealand Immigration Advice (Level 7)</vt:lpstr>
      <vt:lpstr>Qualification Development Timeline</vt:lpstr>
      <vt:lpstr>Slide 3</vt:lpstr>
      <vt:lpstr>The Programme Specifications</vt:lpstr>
      <vt:lpstr>Programme Steering Committee</vt:lpstr>
      <vt:lpstr>Programme Steering Committee Members</vt:lpstr>
      <vt:lpstr>Programme Development Committee </vt:lpstr>
      <vt:lpstr>Programme Development Team Members</vt:lpstr>
      <vt:lpstr>The Structure of the Graduate Certificate in New Zealand Immigration Advice</vt:lpstr>
      <vt:lpstr>The Modular Structure of the Certificate</vt:lpstr>
      <vt:lpstr>Requirements for a Provisional Licence</vt:lpstr>
      <vt:lpstr>How many students started the Graduate Certificate in July 2012</vt:lpstr>
      <vt:lpstr>Fee structure:  Domestic and international students</vt:lpstr>
      <vt:lpstr>Who is a domestic student and who is an international student?</vt:lpstr>
      <vt:lpstr>Anticipated number of 2012 Graduates</vt:lpstr>
      <vt:lpstr>Course Delivery Plan</vt:lpstr>
      <vt:lpstr>Assessment Requirements</vt:lpstr>
      <vt:lpstr>Refresher Course</vt:lpstr>
      <vt:lpstr>Continuing Professional Development (CPD) </vt:lpstr>
      <vt:lpstr>The Manner in Which the Programme will be Delivered</vt:lpstr>
      <vt:lpstr>Programme Advisory Committee Members</vt:lpstr>
      <vt:lpstr>The link between the qualification and the Immigration Advisers Authority licensing assessment process</vt:lpstr>
      <vt:lpstr>Immigration Advisers Competency Standards 2013: Seven areas</vt:lpstr>
      <vt:lpstr>Immigration Advisers Competency Standards 2013: The qualification</vt:lpstr>
      <vt:lpstr>Immigration Advisers Competency Standards 2013: Licence pathways</vt:lpstr>
      <vt:lpstr>Immigration Advisers Competency Standards 2013: Licence pathways (continued)</vt:lpstr>
      <vt:lpstr>Bringing it all together…</vt:lpstr>
    </vt:vector>
  </TitlesOfParts>
  <Company>Bay of Plenty Polytechnic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Graduate Certificate in New Zealand  Immigration Advice</dc:title>
  <dc:creator>rh10</dc:creator>
  <cp:lastModifiedBy>Natasha Narayan</cp:lastModifiedBy>
  <cp:revision>35</cp:revision>
  <dcterms:created xsi:type="dcterms:W3CDTF">2012-06-11T21:28:25Z</dcterms:created>
  <dcterms:modified xsi:type="dcterms:W3CDTF">2012-07-24T00:56:37Z</dcterms:modified>
</cp:coreProperties>
</file>